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9"/>
  </p:notesMasterIdLst>
  <p:sldIdLst>
    <p:sldId id="256" r:id="rId2"/>
    <p:sldId id="284" r:id="rId3"/>
    <p:sldId id="285" r:id="rId4"/>
    <p:sldId id="286" r:id="rId5"/>
    <p:sldId id="287" r:id="rId6"/>
    <p:sldId id="258" r:id="rId7"/>
    <p:sldId id="259" r:id="rId8"/>
    <p:sldId id="289" r:id="rId9"/>
    <p:sldId id="290" r:id="rId10"/>
    <p:sldId id="291" r:id="rId11"/>
    <p:sldId id="261" r:id="rId12"/>
    <p:sldId id="292" r:id="rId13"/>
    <p:sldId id="293" r:id="rId14"/>
    <p:sldId id="294" r:id="rId15"/>
    <p:sldId id="269" r:id="rId16"/>
    <p:sldId id="288" r:id="rId17"/>
    <p:sldId id="295" r:id="rId18"/>
    <p:sldId id="296" r:id="rId19"/>
    <p:sldId id="300" r:id="rId20"/>
    <p:sldId id="302" r:id="rId21"/>
    <p:sldId id="297" r:id="rId22"/>
    <p:sldId id="298" r:id="rId23"/>
    <p:sldId id="303" r:id="rId24"/>
    <p:sldId id="301" r:id="rId25"/>
    <p:sldId id="282" r:id="rId26"/>
    <p:sldId id="283" r:id="rId27"/>
    <p:sldId id="304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erriweather Sans" panose="020B0604020202020204" charset="0"/>
      <p:italic r:id="rId34"/>
      <p:boldItalic r:id="rId3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93D5E2-675D-4AB0-9B90-0D9AADBE38E4}">
  <a:tblStyle styleId="{BD93D5E2-675D-4AB0-9B90-0D9AADBE38E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CD78DC0-159F-49D1-8D03-A371DBE7E5BB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788" autoAdjust="0"/>
  </p:normalViewPr>
  <p:slideViewPr>
    <p:cSldViewPr snapToGrid="0">
      <p:cViewPr varScale="1">
        <p:scale>
          <a:sx n="83" d="100"/>
          <a:sy n="83" d="100"/>
        </p:scale>
        <p:origin x="14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CA583-E7BD-4834-A6BC-8047046B5A9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95F6F3B-4082-4661-94BB-1B7E80E32361}">
      <dgm:prSet phldrT="[Text]"/>
      <dgm:spPr/>
      <dgm:t>
        <a:bodyPr/>
        <a:lstStyle/>
        <a:p>
          <a:r>
            <a:rPr lang="en-GB" dirty="0" smtClean="0"/>
            <a:t>New Data</a:t>
          </a:r>
          <a:endParaRPr lang="en-GB" dirty="0"/>
        </a:p>
      </dgm:t>
    </dgm:pt>
    <dgm:pt modelId="{A012C31C-2E06-4B66-A962-9A9B9B659794}" type="parTrans" cxnId="{93CD711A-6BCA-45F9-8778-04FFF680B5A9}">
      <dgm:prSet/>
      <dgm:spPr/>
      <dgm:t>
        <a:bodyPr/>
        <a:lstStyle/>
        <a:p>
          <a:endParaRPr lang="en-GB"/>
        </a:p>
      </dgm:t>
    </dgm:pt>
    <dgm:pt modelId="{F6EB8A53-3F62-41D0-A014-1354D9554EF2}" type="sibTrans" cxnId="{93CD711A-6BCA-45F9-8778-04FFF680B5A9}">
      <dgm:prSet/>
      <dgm:spPr/>
      <dgm:t>
        <a:bodyPr/>
        <a:lstStyle/>
        <a:p>
          <a:endParaRPr lang="en-GB"/>
        </a:p>
      </dgm:t>
    </dgm:pt>
    <dgm:pt modelId="{56A4048E-E9F3-40B8-9789-5CA2E64CC322}">
      <dgm:prSet phldrT="[Text]"/>
      <dgm:spPr/>
      <dgm:t>
        <a:bodyPr/>
        <a:lstStyle/>
        <a:p>
          <a:r>
            <a:rPr lang="en-GB" dirty="0" smtClean="0"/>
            <a:t>E = local error</a:t>
          </a:r>
          <a:endParaRPr lang="en-GB" dirty="0"/>
        </a:p>
      </dgm:t>
    </dgm:pt>
    <dgm:pt modelId="{E1A7B1BA-7182-4BA9-97E8-FA537BAC26DC}" type="parTrans" cxnId="{F7DBAAEF-42AF-4482-9A53-D57E65761F98}">
      <dgm:prSet/>
      <dgm:spPr/>
      <dgm:t>
        <a:bodyPr/>
        <a:lstStyle/>
        <a:p>
          <a:endParaRPr lang="en-GB"/>
        </a:p>
      </dgm:t>
    </dgm:pt>
    <dgm:pt modelId="{6E950189-3479-4639-820D-BA83D05B1111}" type="sibTrans" cxnId="{F7DBAAEF-42AF-4482-9A53-D57E65761F98}">
      <dgm:prSet/>
      <dgm:spPr/>
      <dgm:t>
        <a:bodyPr/>
        <a:lstStyle/>
        <a:p>
          <a:endParaRPr lang="en-GB"/>
        </a:p>
      </dgm:t>
    </dgm:pt>
    <dgm:pt modelId="{CD4FAD1E-9CD8-434F-A636-CA188905A8F3}">
      <dgm:prSet phldrT="[Text]"/>
      <dgm:spPr/>
      <dgm:t>
        <a:bodyPr/>
        <a:lstStyle/>
        <a:p>
          <a:r>
            <a:rPr lang="en-GB" dirty="0" smtClean="0"/>
            <a:t>E’ = Calculate concentrator error</a:t>
          </a:r>
          <a:endParaRPr lang="en-GB" dirty="0"/>
        </a:p>
      </dgm:t>
    </dgm:pt>
    <dgm:pt modelId="{5101B869-DBCF-42E8-B437-E155F522548F}" type="parTrans" cxnId="{2675FCF2-6649-4BD7-A456-E430018E6DBD}">
      <dgm:prSet/>
      <dgm:spPr/>
      <dgm:t>
        <a:bodyPr/>
        <a:lstStyle/>
        <a:p>
          <a:endParaRPr lang="en-GB"/>
        </a:p>
      </dgm:t>
    </dgm:pt>
    <dgm:pt modelId="{6A267BD7-CEC6-4F03-849C-6AC44D21688C}" type="sibTrans" cxnId="{2675FCF2-6649-4BD7-A456-E430018E6DBD}">
      <dgm:prSet/>
      <dgm:spPr/>
      <dgm:t>
        <a:bodyPr/>
        <a:lstStyle/>
        <a:p>
          <a:endParaRPr lang="en-GB"/>
        </a:p>
      </dgm:t>
    </dgm:pt>
    <dgm:pt modelId="{3E2B6BC6-2A7A-4CFD-8AAC-58DDC9F6F0E2}">
      <dgm:prSet phldrT="[Text]"/>
      <dgm:spPr/>
      <dgm:t>
        <a:bodyPr/>
        <a:lstStyle/>
        <a:p>
          <a:r>
            <a:rPr lang="en-GB" dirty="0" smtClean="0"/>
            <a:t>E-E’ &gt; THETA ?</a:t>
          </a:r>
          <a:endParaRPr lang="en-GB" dirty="0"/>
        </a:p>
      </dgm:t>
    </dgm:pt>
    <dgm:pt modelId="{D8E9F289-8B2E-4A69-9E62-2E74FC67BA1D}" type="parTrans" cxnId="{E6425B00-F091-4ABC-8F53-E5C7B223C1CE}">
      <dgm:prSet/>
      <dgm:spPr/>
      <dgm:t>
        <a:bodyPr/>
        <a:lstStyle/>
        <a:p>
          <a:endParaRPr lang="en-GB"/>
        </a:p>
      </dgm:t>
    </dgm:pt>
    <dgm:pt modelId="{8D2C8301-07A2-48E4-A23E-0F5778BBA35D}" type="sibTrans" cxnId="{E6425B00-F091-4ABC-8F53-E5C7B223C1CE}">
      <dgm:prSet/>
      <dgm:spPr/>
      <dgm:t>
        <a:bodyPr/>
        <a:lstStyle/>
        <a:p>
          <a:r>
            <a:rPr lang="en-GB" b="1" dirty="0" smtClean="0"/>
            <a:t>Yes</a:t>
          </a:r>
          <a:endParaRPr lang="en-GB" b="1" dirty="0"/>
        </a:p>
      </dgm:t>
    </dgm:pt>
    <dgm:pt modelId="{93B728C6-E62F-43D9-8709-6A6DE0C947D9}">
      <dgm:prSet phldrT="[Text]"/>
      <dgm:spPr/>
      <dgm:t>
        <a:bodyPr/>
        <a:lstStyle/>
        <a:p>
          <a:r>
            <a:rPr lang="en-GB" dirty="0" smtClean="0"/>
            <a:t>Transmit model and keep a copy</a:t>
          </a:r>
          <a:endParaRPr lang="en-GB" dirty="0"/>
        </a:p>
      </dgm:t>
    </dgm:pt>
    <dgm:pt modelId="{3D5BB524-6817-4B0D-AB9B-55CDA9C5D704}" type="parTrans" cxnId="{9FED9AA6-4095-45BA-A360-CBFF5954CA88}">
      <dgm:prSet/>
      <dgm:spPr/>
      <dgm:t>
        <a:bodyPr/>
        <a:lstStyle/>
        <a:p>
          <a:endParaRPr lang="en-GB"/>
        </a:p>
      </dgm:t>
    </dgm:pt>
    <dgm:pt modelId="{ECC5A904-9127-4932-A638-085E5ECDD8DA}" type="sibTrans" cxnId="{9FED9AA6-4095-45BA-A360-CBFF5954CA88}">
      <dgm:prSet/>
      <dgm:spPr/>
      <dgm:t>
        <a:bodyPr/>
        <a:lstStyle/>
        <a:p>
          <a:endParaRPr lang="en-GB"/>
        </a:p>
      </dgm:t>
    </dgm:pt>
    <dgm:pt modelId="{BB46D246-7BEE-4141-BF8D-B978CE59DD4E}">
      <dgm:prSet phldrT="[Text]"/>
      <dgm:spPr/>
      <dgm:t>
        <a:bodyPr/>
        <a:lstStyle/>
        <a:p>
          <a:r>
            <a:rPr lang="en-GB" dirty="0" smtClean="0"/>
            <a:t>Update local model and clustering</a:t>
          </a:r>
          <a:endParaRPr lang="en-GB" dirty="0"/>
        </a:p>
      </dgm:t>
    </dgm:pt>
    <dgm:pt modelId="{9EA2CE9A-4B81-442C-8DA5-3ADCCB5934AD}" type="parTrans" cxnId="{E8131D4C-6179-41F7-9CF0-45A837EA0D64}">
      <dgm:prSet/>
      <dgm:spPr/>
      <dgm:t>
        <a:bodyPr/>
        <a:lstStyle/>
        <a:p>
          <a:endParaRPr lang="en-GB"/>
        </a:p>
      </dgm:t>
    </dgm:pt>
    <dgm:pt modelId="{36C904E1-3945-435E-ABF0-AE499A249B05}" type="sibTrans" cxnId="{E8131D4C-6179-41F7-9CF0-45A837EA0D64}">
      <dgm:prSet/>
      <dgm:spPr/>
      <dgm:t>
        <a:bodyPr/>
        <a:lstStyle/>
        <a:p>
          <a:endParaRPr lang="en-GB"/>
        </a:p>
      </dgm:t>
    </dgm:pt>
    <dgm:pt modelId="{C242FDF1-2A5D-4DE4-B5C6-6D3D05164C7C}" type="pres">
      <dgm:prSet presAssocID="{A16CA583-E7BD-4834-A6BC-8047046B5A90}" presName="Name0" presStyleCnt="0">
        <dgm:presLayoutVars>
          <dgm:dir/>
          <dgm:resizeHandles val="exact"/>
        </dgm:presLayoutVars>
      </dgm:prSet>
      <dgm:spPr/>
    </dgm:pt>
    <dgm:pt modelId="{69327AA2-B40F-4DAD-9D3E-DAF7F6702136}" type="pres">
      <dgm:prSet presAssocID="{995F6F3B-4082-4661-94BB-1B7E80E3236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1832786-EA52-46D3-BC5B-A0FBD057173B}" type="pres">
      <dgm:prSet presAssocID="{F6EB8A53-3F62-41D0-A014-1354D9554EF2}" presName="sibTrans" presStyleLbl="sibTrans2D1" presStyleIdx="0" presStyleCnt="5"/>
      <dgm:spPr/>
      <dgm:t>
        <a:bodyPr/>
        <a:lstStyle/>
        <a:p>
          <a:endParaRPr lang="en-GB"/>
        </a:p>
      </dgm:t>
    </dgm:pt>
    <dgm:pt modelId="{8A3D1502-D727-4AC9-A0D2-98FA0BA08BF8}" type="pres">
      <dgm:prSet presAssocID="{F6EB8A53-3F62-41D0-A014-1354D9554EF2}" presName="connectorText" presStyleLbl="sibTrans2D1" presStyleIdx="0" presStyleCnt="5"/>
      <dgm:spPr/>
      <dgm:t>
        <a:bodyPr/>
        <a:lstStyle/>
        <a:p>
          <a:endParaRPr lang="en-GB"/>
        </a:p>
      </dgm:t>
    </dgm:pt>
    <dgm:pt modelId="{CD0C461B-B960-48F1-A426-478C15103275}" type="pres">
      <dgm:prSet presAssocID="{BB46D246-7BEE-4141-BF8D-B978CE59DD4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E3459AF-3F61-4283-8423-8E59FB6E0915}" type="pres">
      <dgm:prSet presAssocID="{36C904E1-3945-435E-ABF0-AE499A249B05}" presName="sibTrans" presStyleLbl="sibTrans2D1" presStyleIdx="1" presStyleCnt="5"/>
      <dgm:spPr/>
      <dgm:t>
        <a:bodyPr/>
        <a:lstStyle/>
        <a:p>
          <a:endParaRPr lang="en-GB"/>
        </a:p>
      </dgm:t>
    </dgm:pt>
    <dgm:pt modelId="{C81FB04D-E1A3-460D-A088-01087A41C9BC}" type="pres">
      <dgm:prSet presAssocID="{36C904E1-3945-435E-ABF0-AE499A249B05}" presName="connectorText" presStyleLbl="sibTrans2D1" presStyleIdx="1" presStyleCnt="5"/>
      <dgm:spPr/>
      <dgm:t>
        <a:bodyPr/>
        <a:lstStyle/>
        <a:p>
          <a:endParaRPr lang="en-GB"/>
        </a:p>
      </dgm:t>
    </dgm:pt>
    <dgm:pt modelId="{79B80FA3-2877-421E-AF48-A7B17B7C830D}" type="pres">
      <dgm:prSet presAssocID="{56A4048E-E9F3-40B8-9789-5CA2E64CC32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3396C51-DEDD-4270-9473-8223584EA728}" type="pres">
      <dgm:prSet presAssocID="{6E950189-3479-4639-820D-BA83D05B1111}" presName="sibTrans" presStyleLbl="sibTrans2D1" presStyleIdx="2" presStyleCnt="5"/>
      <dgm:spPr/>
      <dgm:t>
        <a:bodyPr/>
        <a:lstStyle/>
        <a:p>
          <a:endParaRPr lang="en-GB"/>
        </a:p>
      </dgm:t>
    </dgm:pt>
    <dgm:pt modelId="{FBD5F1DB-412F-48DC-9EA3-7D84A83022BE}" type="pres">
      <dgm:prSet presAssocID="{6E950189-3479-4639-820D-BA83D05B1111}" presName="connectorText" presStyleLbl="sibTrans2D1" presStyleIdx="2" presStyleCnt="5"/>
      <dgm:spPr/>
      <dgm:t>
        <a:bodyPr/>
        <a:lstStyle/>
        <a:p>
          <a:endParaRPr lang="en-GB"/>
        </a:p>
      </dgm:t>
    </dgm:pt>
    <dgm:pt modelId="{300C7EFA-DB50-46A3-85CA-A52D2DA0AD63}" type="pres">
      <dgm:prSet presAssocID="{CD4FAD1E-9CD8-434F-A636-CA188905A8F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EBCC3E-69F8-492D-BC96-4F68310DD2AB}" type="pres">
      <dgm:prSet presAssocID="{6A267BD7-CEC6-4F03-849C-6AC44D21688C}" presName="sibTrans" presStyleLbl="sibTrans2D1" presStyleIdx="3" presStyleCnt="5"/>
      <dgm:spPr/>
      <dgm:t>
        <a:bodyPr/>
        <a:lstStyle/>
        <a:p>
          <a:endParaRPr lang="en-GB"/>
        </a:p>
      </dgm:t>
    </dgm:pt>
    <dgm:pt modelId="{81EED833-C2B3-4AE5-89D5-34FA9E32CF52}" type="pres">
      <dgm:prSet presAssocID="{6A267BD7-CEC6-4F03-849C-6AC44D21688C}" presName="connectorText" presStyleLbl="sibTrans2D1" presStyleIdx="3" presStyleCnt="5"/>
      <dgm:spPr/>
      <dgm:t>
        <a:bodyPr/>
        <a:lstStyle/>
        <a:p>
          <a:endParaRPr lang="en-GB"/>
        </a:p>
      </dgm:t>
    </dgm:pt>
    <dgm:pt modelId="{373BEE32-54FB-4765-B6E1-8F13065A97E8}" type="pres">
      <dgm:prSet presAssocID="{3E2B6BC6-2A7A-4CFD-8AAC-58DDC9F6F0E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9BA424-2887-4F2A-8052-A424B61DA147}" type="pres">
      <dgm:prSet presAssocID="{8D2C8301-07A2-48E4-A23E-0F5778BBA35D}" presName="sibTrans" presStyleLbl="sibTrans2D1" presStyleIdx="4" presStyleCnt="5" custScaleX="164069" custScaleY="164069"/>
      <dgm:spPr/>
      <dgm:t>
        <a:bodyPr/>
        <a:lstStyle/>
        <a:p>
          <a:endParaRPr lang="en-GB"/>
        </a:p>
      </dgm:t>
    </dgm:pt>
    <dgm:pt modelId="{E13D610C-4519-4338-8494-E4B8F4A470B0}" type="pres">
      <dgm:prSet presAssocID="{8D2C8301-07A2-48E4-A23E-0F5778BBA35D}" presName="connectorText" presStyleLbl="sibTrans2D1" presStyleIdx="4" presStyleCnt="5"/>
      <dgm:spPr/>
      <dgm:t>
        <a:bodyPr/>
        <a:lstStyle/>
        <a:p>
          <a:endParaRPr lang="en-GB"/>
        </a:p>
      </dgm:t>
    </dgm:pt>
    <dgm:pt modelId="{598FE30E-1CA9-4F9D-88E4-779C297834DE}" type="pres">
      <dgm:prSet presAssocID="{93B728C6-E62F-43D9-8709-6A6DE0C947D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8131D4C-6179-41F7-9CF0-45A837EA0D64}" srcId="{A16CA583-E7BD-4834-A6BC-8047046B5A90}" destId="{BB46D246-7BEE-4141-BF8D-B978CE59DD4E}" srcOrd="1" destOrd="0" parTransId="{9EA2CE9A-4B81-442C-8DA5-3ADCCB5934AD}" sibTransId="{36C904E1-3945-435E-ABF0-AE499A249B05}"/>
    <dgm:cxn modelId="{41C4748D-3139-4F50-BC7E-00576C9DBD80}" type="presOf" srcId="{36C904E1-3945-435E-ABF0-AE499A249B05}" destId="{EE3459AF-3F61-4283-8423-8E59FB6E0915}" srcOrd="0" destOrd="0" presId="urn:microsoft.com/office/officeart/2005/8/layout/process1"/>
    <dgm:cxn modelId="{F7DBAAEF-42AF-4482-9A53-D57E65761F98}" srcId="{A16CA583-E7BD-4834-A6BC-8047046B5A90}" destId="{56A4048E-E9F3-40B8-9789-5CA2E64CC322}" srcOrd="2" destOrd="0" parTransId="{E1A7B1BA-7182-4BA9-97E8-FA537BAC26DC}" sibTransId="{6E950189-3479-4639-820D-BA83D05B1111}"/>
    <dgm:cxn modelId="{93CD711A-6BCA-45F9-8778-04FFF680B5A9}" srcId="{A16CA583-E7BD-4834-A6BC-8047046B5A90}" destId="{995F6F3B-4082-4661-94BB-1B7E80E32361}" srcOrd="0" destOrd="0" parTransId="{A012C31C-2E06-4B66-A962-9A9B9B659794}" sibTransId="{F6EB8A53-3F62-41D0-A014-1354D9554EF2}"/>
    <dgm:cxn modelId="{E6425B00-F091-4ABC-8F53-E5C7B223C1CE}" srcId="{A16CA583-E7BD-4834-A6BC-8047046B5A90}" destId="{3E2B6BC6-2A7A-4CFD-8AAC-58DDC9F6F0E2}" srcOrd="4" destOrd="0" parTransId="{D8E9F289-8B2E-4A69-9E62-2E74FC67BA1D}" sibTransId="{8D2C8301-07A2-48E4-A23E-0F5778BBA35D}"/>
    <dgm:cxn modelId="{7CA71318-0420-49CB-9BFC-963045BA0E88}" type="presOf" srcId="{6A267BD7-CEC6-4F03-849C-6AC44D21688C}" destId="{BDEBCC3E-69F8-492D-BC96-4F68310DD2AB}" srcOrd="0" destOrd="0" presId="urn:microsoft.com/office/officeart/2005/8/layout/process1"/>
    <dgm:cxn modelId="{CEA85CDC-DF51-4AC2-8804-D7A67B36752E}" type="presOf" srcId="{F6EB8A53-3F62-41D0-A014-1354D9554EF2}" destId="{91832786-EA52-46D3-BC5B-A0FBD057173B}" srcOrd="0" destOrd="0" presId="urn:microsoft.com/office/officeart/2005/8/layout/process1"/>
    <dgm:cxn modelId="{9FED9AA6-4095-45BA-A360-CBFF5954CA88}" srcId="{A16CA583-E7BD-4834-A6BC-8047046B5A90}" destId="{93B728C6-E62F-43D9-8709-6A6DE0C947D9}" srcOrd="5" destOrd="0" parTransId="{3D5BB524-6817-4B0D-AB9B-55CDA9C5D704}" sibTransId="{ECC5A904-9127-4932-A638-085E5ECDD8DA}"/>
    <dgm:cxn modelId="{E81BE61A-1FAC-4719-B616-5EE225613D5F}" type="presOf" srcId="{56A4048E-E9F3-40B8-9789-5CA2E64CC322}" destId="{79B80FA3-2877-421E-AF48-A7B17B7C830D}" srcOrd="0" destOrd="0" presId="urn:microsoft.com/office/officeart/2005/8/layout/process1"/>
    <dgm:cxn modelId="{02948357-2E0F-4CF2-8EE4-8237244FBC84}" type="presOf" srcId="{93B728C6-E62F-43D9-8709-6A6DE0C947D9}" destId="{598FE30E-1CA9-4F9D-88E4-779C297834DE}" srcOrd="0" destOrd="0" presId="urn:microsoft.com/office/officeart/2005/8/layout/process1"/>
    <dgm:cxn modelId="{88640067-C4E4-4E8B-A9DC-1E2AD4F5071F}" type="presOf" srcId="{CD4FAD1E-9CD8-434F-A636-CA188905A8F3}" destId="{300C7EFA-DB50-46A3-85CA-A52D2DA0AD63}" srcOrd="0" destOrd="0" presId="urn:microsoft.com/office/officeart/2005/8/layout/process1"/>
    <dgm:cxn modelId="{C20F27A9-1D79-4CD4-94D4-8B03EEABFFF4}" type="presOf" srcId="{F6EB8A53-3F62-41D0-A014-1354D9554EF2}" destId="{8A3D1502-D727-4AC9-A0D2-98FA0BA08BF8}" srcOrd="1" destOrd="0" presId="urn:microsoft.com/office/officeart/2005/8/layout/process1"/>
    <dgm:cxn modelId="{A0ED00B8-82CD-49C0-A898-D935C02539D6}" type="presOf" srcId="{995F6F3B-4082-4661-94BB-1B7E80E32361}" destId="{69327AA2-B40F-4DAD-9D3E-DAF7F6702136}" srcOrd="0" destOrd="0" presId="urn:microsoft.com/office/officeart/2005/8/layout/process1"/>
    <dgm:cxn modelId="{C7E5DB43-F7E8-4802-A55C-550F61D9E94A}" type="presOf" srcId="{3E2B6BC6-2A7A-4CFD-8AAC-58DDC9F6F0E2}" destId="{373BEE32-54FB-4765-B6E1-8F13065A97E8}" srcOrd="0" destOrd="0" presId="urn:microsoft.com/office/officeart/2005/8/layout/process1"/>
    <dgm:cxn modelId="{2B9AAAB8-9492-4DB8-8319-0A72E9714263}" type="presOf" srcId="{A16CA583-E7BD-4834-A6BC-8047046B5A90}" destId="{C242FDF1-2A5D-4DE4-B5C6-6D3D05164C7C}" srcOrd="0" destOrd="0" presId="urn:microsoft.com/office/officeart/2005/8/layout/process1"/>
    <dgm:cxn modelId="{789E329D-7794-4105-9289-850B2348A3BB}" type="presOf" srcId="{8D2C8301-07A2-48E4-A23E-0F5778BBA35D}" destId="{E13D610C-4519-4338-8494-E4B8F4A470B0}" srcOrd="1" destOrd="0" presId="urn:microsoft.com/office/officeart/2005/8/layout/process1"/>
    <dgm:cxn modelId="{2675FCF2-6649-4BD7-A456-E430018E6DBD}" srcId="{A16CA583-E7BD-4834-A6BC-8047046B5A90}" destId="{CD4FAD1E-9CD8-434F-A636-CA188905A8F3}" srcOrd="3" destOrd="0" parTransId="{5101B869-DBCF-42E8-B437-E155F522548F}" sibTransId="{6A267BD7-CEC6-4F03-849C-6AC44D21688C}"/>
    <dgm:cxn modelId="{11C011D0-BEA0-4781-9BCA-DF9F1A711E9B}" type="presOf" srcId="{36C904E1-3945-435E-ABF0-AE499A249B05}" destId="{C81FB04D-E1A3-460D-A088-01087A41C9BC}" srcOrd="1" destOrd="0" presId="urn:microsoft.com/office/officeart/2005/8/layout/process1"/>
    <dgm:cxn modelId="{DF942488-AAB1-468A-9D66-6F296B2E3896}" type="presOf" srcId="{6A267BD7-CEC6-4F03-849C-6AC44D21688C}" destId="{81EED833-C2B3-4AE5-89D5-34FA9E32CF52}" srcOrd="1" destOrd="0" presId="urn:microsoft.com/office/officeart/2005/8/layout/process1"/>
    <dgm:cxn modelId="{EDCAA525-27DD-4D72-B1E4-FA4AF2F97E5B}" type="presOf" srcId="{6E950189-3479-4639-820D-BA83D05B1111}" destId="{E3396C51-DEDD-4270-9473-8223584EA728}" srcOrd="0" destOrd="0" presId="urn:microsoft.com/office/officeart/2005/8/layout/process1"/>
    <dgm:cxn modelId="{58750499-A628-49D7-B8F1-7ADD8DBD1A16}" type="presOf" srcId="{BB46D246-7BEE-4141-BF8D-B978CE59DD4E}" destId="{CD0C461B-B960-48F1-A426-478C15103275}" srcOrd="0" destOrd="0" presId="urn:microsoft.com/office/officeart/2005/8/layout/process1"/>
    <dgm:cxn modelId="{97F0574B-83E1-4FD5-968F-2288399681D1}" type="presOf" srcId="{6E950189-3479-4639-820D-BA83D05B1111}" destId="{FBD5F1DB-412F-48DC-9EA3-7D84A83022BE}" srcOrd="1" destOrd="0" presId="urn:microsoft.com/office/officeart/2005/8/layout/process1"/>
    <dgm:cxn modelId="{182BD6BB-2874-4E05-9E5C-1FAE277959AA}" type="presOf" srcId="{8D2C8301-07A2-48E4-A23E-0F5778BBA35D}" destId="{8A9BA424-2887-4F2A-8052-A424B61DA147}" srcOrd="0" destOrd="0" presId="urn:microsoft.com/office/officeart/2005/8/layout/process1"/>
    <dgm:cxn modelId="{CC2C9B10-9D01-4AEB-AA95-58AD4E090663}" type="presParOf" srcId="{C242FDF1-2A5D-4DE4-B5C6-6D3D05164C7C}" destId="{69327AA2-B40F-4DAD-9D3E-DAF7F6702136}" srcOrd="0" destOrd="0" presId="urn:microsoft.com/office/officeart/2005/8/layout/process1"/>
    <dgm:cxn modelId="{2E4EA788-3B1F-4EC1-8118-937C7AB6E6C9}" type="presParOf" srcId="{C242FDF1-2A5D-4DE4-B5C6-6D3D05164C7C}" destId="{91832786-EA52-46D3-BC5B-A0FBD057173B}" srcOrd="1" destOrd="0" presId="urn:microsoft.com/office/officeart/2005/8/layout/process1"/>
    <dgm:cxn modelId="{70921B6A-7A5C-4D88-AE37-3A17F8C910D5}" type="presParOf" srcId="{91832786-EA52-46D3-BC5B-A0FBD057173B}" destId="{8A3D1502-D727-4AC9-A0D2-98FA0BA08BF8}" srcOrd="0" destOrd="0" presId="urn:microsoft.com/office/officeart/2005/8/layout/process1"/>
    <dgm:cxn modelId="{0561356A-F6E3-4155-862A-BFBF1E9D0BCD}" type="presParOf" srcId="{C242FDF1-2A5D-4DE4-B5C6-6D3D05164C7C}" destId="{CD0C461B-B960-48F1-A426-478C15103275}" srcOrd="2" destOrd="0" presId="urn:microsoft.com/office/officeart/2005/8/layout/process1"/>
    <dgm:cxn modelId="{31CF8E35-EC18-4578-B505-79ECB2693AAE}" type="presParOf" srcId="{C242FDF1-2A5D-4DE4-B5C6-6D3D05164C7C}" destId="{EE3459AF-3F61-4283-8423-8E59FB6E0915}" srcOrd="3" destOrd="0" presId="urn:microsoft.com/office/officeart/2005/8/layout/process1"/>
    <dgm:cxn modelId="{825F8A37-732E-4E24-B9F1-3584D528E3AD}" type="presParOf" srcId="{EE3459AF-3F61-4283-8423-8E59FB6E0915}" destId="{C81FB04D-E1A3-460D-A088-01087A41C9BC}" srcOrd="0" destOrd="0" presId="urn:microsoft.com/office/officeart/2005/8/layout/process1"/>
    <dgm:cxn modelId="{EF513993-9885-47A5-A616-7085EB271D4B}" type="presParOf" srcId="{C242FDF1-2A5D-4DE4-B5C6-6D3D05164C7C}" destId="{79B80FA3-2877-421E-AF48-A7B17B7C830D}" srcOrd="4" destOrd="0" presId="urn:microsoft.com/office/officeart/2005/8/layout/process1"/>
    <dgm:cxn modelId="{F7B98578-369F-4FE6-8DFA-4F7445245403}" type="presParOf" srcId="{C242FDF1-2A5D-4DE4-B5C6-6D3D05164C7C}" destId="{E3396C51-DEDD-4270-9473-8223584EA728}" srcOrd="5" destOrd="0" presId="urn:microsoft.com/office/officeart/2005/8/layout/process1"/>
    <dgm:cxn modelId="{15815883-CAA0-4D2D-985B-375207D3B08D}" type="presParOf" srcId="{E3396C51-DEDD-4270-9473-8223584EA728}" destId="{FBD5F1DB-412F-48DC-9EA3-7D84A83022BE}" srcOrd="0" destOrd="0" presId="urn:microsoft.com/office/officeart/2005/8/layout/process1"/>
    <dgm:cxn modelId="{D7640F92-58EE-48B5-9FAB-62D8BD254F75}" type="presParOf" srcId="{C242FDF1-2A5D-4DE4-B5C6-6D3D05164C7C}" destId="{300C7EFA-DB50-46A3-85CA-A52D2DA0AD63}" srcOrd="6" destOrd="0" presId="urn:microsoft.com/office/officeart/2005/8/layout/process1"/>
    <dgm:cxn modelId="{546CA42D-660C-4213-AE51-C1FA6FEEB9EA}" type="presParOf" srcId="{C242FDF1-2A5D-4DE4-B5C6-6D3D05164C7C}" destId="{BDEBCC3E-69F8-492D-BC96-4F68310DD2AB}" srcOrd="7" destOrd="0" presId="urn:microsoft.com/office/officeart/2005/8/layout/process1"/>
    <dgm:cxn modelId="{81123B7A-BC13-4AC1-8F09-B9FBF8065875}" type="presParOf" srcId="{BDEBCC3E-69F8-492D-BC96-4F68310DD2AB}" destId="{81EED833-C2B3-4AE5-89D5-34FA9E32CF52}" srcOrd="0" destOrd="0" presId="urn:microsoft.com/office/officeart/2005/8/layout/process1"/>
    <dgm:cxn modelId="{344D209C-BA15-4C48-A3EF-4BAF4645D990}" type="presParOf" srcId="{C242FDF1-2A5D-4DE4-B5C6-6D3D05164C7C}" destId="{373BEE32-54FB-4765-B6E1-8F13065A97E8}" srcOrd="8" destOrd="0" presId="urn:microsoft.com/office/officeart/2005/8/layout/process1"/>
    <dgm:cxn modelId="{E40066A3-B7C3-4059-A8F7-A708815AF83B}" type="presParOf" srcId="{C242FDF1-2A5D-4DE4-B5C6-6D3D05164C7C}" destId="{8A9BA424-2887-4F2A-8052-A424B61DA147}" srcOrd="9" destOrd="0" presId="urn:microsoft.com/office/officeart/2005/8/layout/process1"/>
    <dgm:cxn modelId="{1612B3C8-611E-4D1E-9DA8-32ABC08370C5}" type="presParOf" srcId="{8A9BA424-2887-4F2A-8052-A424B61DA147}" destId="{E13D610C-4519-4338-8494-E4B8F4A470B0}" srcOrd="0" destOrd="0" presId="urn:microsoft.com/office/officeart/2005/8/layout/process1"/>
    <dgm:cxn modelId="{94F7A140-76DC-41B7-B726-770FD3F878BF}" type="presParOf" srcId="{C242FDF1-2A5D-4DE4-B5C6-6D3D05164C7C}" destId="{598FE30E-1CA9-4F9D-88E4-779C297834DE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27AA2-B40F-4DAD-9D3E-DAF7F6702136}">
      <dsp:nvSpPr>
        <dsp:cNvPr id="0" name=""/>
        <dsp:cNvSpPr/>
      </dsp:nvSpPr>
      <dsp:spPr>
        <a:xfrm>
          <a:off x="0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New Data</a:t>
          </a:r>
          <a:endParaRPr lang="en-GB" sz="1200" kern="1200" dirty="0"/>
        </a:p>
      </dsp:txBody>
      <dsp:txXfrm>
        <a:off x="22865" y="910002"/>
        <a:ext cx="1008337" cy="734938"/>
      </dsp:txXfrm>
    </dsp:sp>
    <dsp:sp modelId="{91832786-EA52-46D3-BC5B-A0FBD057173B}">
      <dsp:nvSpPr>
        <dsp:cNvPr id="0" name=""/>
        <dsp:cNvSpPr/>
      </dsp:nvSpPr>
      <dsp:spPr>
        <a:xfrm>
          <a:off x="1159473" y="1146767"/>
          <a:ext cx="223462" cy="26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1159473" y="1199049"/>
        <a:ext cx="156423" cy="156844"/>
      </dsp:txXfrm>
    </dsp:sp>
    <dsp:sp modelId="{CD0C461B-B960-48F1-A426-478C15103275}">
      <dsp:nvSpPr>
        <dsp:cNvPr id="0" name=""/>
        <dsp:cNvSpPr/>
      </dsp:nvSpPr>
      <dsp:spPr>
        <a:xfrm>
          <a:off x="1475693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Update local model and clustering</a:t>
          </a:r>
          <a:endParaRPr lang="en-GB" sz="1200" kern="1200" dirty="0"/>
        </a:p>
      </dsp:txBody>
      <dsp:txXfrm>
        <a:off x="1498558" y="910002"/>
        <a:ext cx="1008337" cy="734938"/>
      </dsp:txXfrm>
    </dsp:sp>
    <dsp:sp modelId="{EE3459AF-3F61-4283-8423-8E59FB6E0915}">
      <dsp:nvSpPr>
        <dsp:cNvPr id="0" name=""/>
        <dsp:cNvSpPr/>
      </dsp:nvSpPr>
      <dsp:spPr>
        <a:xfrm>
          <a:off x="2635167" y="1146767"/>
          <a:ext cx="223462" cy="26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635167" y="1199049"/>
        <a:ext cx="156423" cy="156844"/>
      </dsp:txXfrm>
    </dsp:sp>
    <dsp:sp modelId="{79B80FA3-2877-421E-AF48-A7B17B7C830D}">
      <dsp:nvSpPr>
        <dsp:cNvPr id="0" name=""/>
        <dsp:cNvSpPr/>
      </dsp:nvSpPr>
      <dsp:spPr>
        <a:xfrm>
          <a:off x="2951387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E = local error</a:t>
          </a:r>
          <a:endParaRPr lang="en-GB" sz="1200" kern="1200" dirty="0"/>
        </a:p>
      </dsp:txBody>
      <dsp:txXfrm>
        <a:off x="2974252" y="910002"/>
        <a:ext cx="1008337" cy="734938"/>
      </dsp:txXfrm>
    </dsp:sp>
    <dsp:sp modelId="{E3396C51-DEDD-4270-9473-8223584EA728}">
      <dsp:nvSpPr>
        <dsp:cNvPr id="0" name=""/>
        <dsp:cNvSpPr/>
      </dsp:nvSpPr>
      <dsp:spPr>
        <a:xfrm>
          <a:off x="4110861" y="1146767"/>
          <a:ext cx="223462" cy="26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110861" y="1199049"/>
        <a:ext cx="156423" cy="156844"/>
      </dsp:txXfrm>
    </dsp:sp>
    <dsp:sp modelId="{300C7EFA-DB50-46A3-85CA-A52D2DA0AD63}">
      <dsp:nvSpPr>
        <dsp:cNvPr id="0" name=""/>
        <dsp:cNvSpPr/>
      </dsp:nvSpPr>
      <dsp:spPr>
        <a:xfrm>
          <a:off x="4427081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E’ = Calculate concentrator error</a:t>
          </a:r>
          <a:endParaRPr lang="en-GB" sz="1200" kern="1200" dirty="0"/>
        </a:p>
      </dsp:txBody>
      <dsp:txXfrm>
        <a:off x="4449946" y="910002"/>
        <a:ext cx="1008337" cy="734938"/>
      </dsp:txXfrm>
    </dsp:sp>
    <dsp:sp modelId="{BDEBCC3E-69F8-492D-BC96-4F68310DD2AB}">
      <dsp:nvSpPr>
        <dsp:cNvPr id="0" name=""/>
        <dsp:cNvSpPr/>
      </dsp:nvSpPr>
      <dsp:spPr>
        <a:xfrm>
          <a:off x="5586555" y="1146767"/>
          <a:ext cx="223462" cy="26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5586555" y="1199049"/>
        <a:ext cx="156423" cy="156844"/>
      </dsp:txXfrm>
    </dsp:sp>
    <dsp:sp modelId="{373BEE32-54FB-4765-B6E1-8F13065A97E8}">
      <dsp:nvSpPr>
        <dsp:cNvPr id="0" name=""/>
        <dsp:cNvSpPr/>
      </dsp:nvSpPr>
      <dsp:spPr>
        <a:xfrm>
          <a:off x="5902775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E-E’ &gt; THETA ?</a:t>
          </a:r>
          <a:endParaRPr lang="en-GB" sz="1200" kern="1200" dirty="0"/>
        </a:p>
      </dsp:txBody>
      <dsp:txXfrm>
        <a:off x="5925640" y="910002"/>
        <a:ext cx="1008337" cy="734938"/>
      </dsp:txXfrm>
    </dsp:sp>
    <dsp:sp modelId="{8A9BA424-2887-4F2A-8052-A424B61DA147}">
      <dsp:nvSpPr>
        <dsp:cNvPr id="0" name=""/>
        <dsp:cNvSpPr/>
      </dsp:nvSpPr>
      <dsp:spPr>
        <a:xfrm>
          <a:off x="6990664" y="1063026"/>
          <a:ext cx="366632" cy="428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dirty="0" smtClean="0"/>
            <a:t>Yes</a:t>
          </a:r>
          <a:endParaRPr lang="en-GB" sz="1000" b="1" kern="1200" dirty="0"/>
        </a:p>
      </dsp:txBody>
      <dsp:txXfrm>
        <a:off x="6990664" y="1148804"/>
        <a:ext cx="256642" cy="257334"/>
      </dsp:txXfrm>
    </dsp:sp>
    <dsp:sp modelId="{598FE30E-1CA9-4F9D-88E4-779C297834DE}">
      <dsp:nvSpPr>
        <dsp:cNvPr id="0" name=""/>
        <dsp:cNvSpPr/>
      </dsp:nvSpPr>
      <dsp:spPr>
        <a:xfrm>
          <a:off x="7378469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Transmit model and keep a copy</a:t>
          </a:r>
          <a:endParaRPr lang="en-GB" sz="1200" kern="1200" dirty="0"/>
        </a:p>
      </dsp:txBody>
      <dsp:txXfrm>
        <a:off x="7401334" y="910002"/>
        <a:ext cx="1008337" cy="734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8956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1035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have 2 contributions in Network Efficiency and Ensemble Learning.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94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In</a:t>
            </a:r>
            <a:r>
              <a:rPr lang="en-GB" baseline="0" dirty="0" smtClean="0"/>
              <a:t> our system we have a stream of data, </a:t>
            </a:r>
            <a:r>
              <a:rPr lang="en-GB" baseline="0" dirty="0" smtClean="0"/>
              <a:t>so we have to extract </a:t>
            </a:r>
            <a:r>
              <a:rPr lang="en-GB" baseline="0" dirty="0" smtClean="0"/>
              <a:t>knowledge </a:t>
            </a:r>
            <a:r>
              <a:rPr lang="en-GB" baseline="0" dirty="0" smtClean="0"/>
              <a:t>using an online algorithm.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We use online </a:t>
            </a:r>
            <a:r>
              <a:rPr lang="en-GB" baseline="0" dirty="0" smtClean="0"/>
              <a:t>stochastic gradient descent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The 3D graph on the right shows the Beijing Air Quality </a:t>
            </a:r>
            <a:r>
              <a:rPr lang="en-GB" baseline="0" dirty="0" smtClean="0"/>
              <a:t>data.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Z-Axis represents air </a:t>
            </a:r>
            <a:r>
              <a:rPr lang="en-GB" baseline="0" dirty="0" smtClean="0"/>
              <a:t>pollutants diameter 2.5, X-Axis – air pollutants diameter 1.0 and Y-Axis NO2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When new data arrives we update the weights of the function displayed.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The black line is the function that the system learnt from the 3D data points.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477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This is the algorithm</a:t>
            </a:r>
            <a:r>
              <a:rPr lang="en-GB" baseline="0" dirty="0" smtClean="0"/>
              <a:t> which determines the network efficiency.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When</a:t>
            </a:r>
            <a:r>
              <a:rPr lang="en-GB" baseline="0" dirty="0" smtClean="0"/>
              <a:t> new data is read, we first update the local model using online stochastic gradient descent.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Then the cluster, using </a:t>
            </a:r>
            <a:r>
              <a:rPr lang="en-GB" baseline="0" dirty="0" err="1" smtClean="0"/>
              <a:t>kmeans</a:t>
            </a:r>
            <a:r>
              <a:rPr lang="en-GB" baseline="0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Afterwards we calculate the local error and concentrator error (since we store a copy)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Then we only send the new model if the difference in error is larger than a predefined THETA.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51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Along</a:t>
            </a:r>
            <a:r>
              <a:rPr lang="en-GB" baseline="0" dirty="0" smtClean="0"/>
              <a:t> with the regression model we transmit data representatives</a:t>
            </a:r>
            <a:r>
              <a:rPr lang="en-GB" baseline="0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For example this diagram represents the knowledge found in the concentrator.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We can see 3 data representatives for each sensor.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This </a:t>
            </a:r>
            <a:r>
              <a:rPr lang="en-GB" baseline="0" dirty="0" smtClean="0"/>
              <a:t>would help the concentrator choose the ideal functions to use when a query arrives.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338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When a query is issued</a:t>
            </a:r>
            <a:r>
              <a:rPr lang="en-GB" baseline="0" dirty="0" smtClean="0"/>
              <a:t> to the concentrator the system evaluates which are the best functions to use.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This is done using the information contained in the data representatives.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As shown in the function displayed we use the Distance from query, error associated with cluster, number of times used.</a:t>
            </a:r>
          </a:p>
        </p:txBody>
      </p:sp>
    </p:spTree>
    <p:extLst>
      <p:ext uri="{BB962C8B-B14F-4D97-AF65-F5344CB8AC3E}">
        <p14:creationId xmlns:p14="http://schemas.microsoft.com/office/powerpoint/2010/main" val="2763921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I</a:t>
            </a:r>
            <a:r>
              <a:rPr lang="en-GB" baseline="0" dirty="0" smtClean="0"/>
              <a:t> will now explain our findings.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632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This graph shows the THETA vs</a:t>
            </a:r>
            <a:r>
              <a:rPr lang="en-GB" baseline="0" dirty="0" smtClean="0"/>
              <a:t> Messages Sent. Example at THETA 0 -100% of the messages are sent and at THETA 0.5 – 10% of the messages are sent.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103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THETA represents</a:t>
            </a:r>
            <a:r>
              <a:rPr lang="en-GB" baseline="0" dirty="0" smtClean="0"/>
              <a:t> how strict the system is towards updating the model at the concentrator. As one can see the large THETA is the larger the error.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22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Joining</a:t>
            </a:r>
            <a:r>
              <a:rPr lang="en-GB" baseline="0" dirty="0" smtClean="0"/>
              <a:t> the 2 graphs together by removing THETA we can see the relationship between messages sent and difference in </a:t>
            </a:r>
            <a:r>
              <a:rPr lang="en-GB" baseline="0" dirty="0" smtClean="0"/>
              <a:t>error.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An </a:t>
            </a:r>
            <a:r>
              <a:rPr lang="en-GB" baseline="0" dirty="0" smtClean="0"/>
              <a:t>interesting thing is for example sending just 60% of messages has barely any effect on the overall </a:t>
            </a:r>
            <a:r>
              <a:rPr lang="en-GB" baseline="0" dirty="0" smtClean="0"/>
              <a:t>error.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Meaning </a:t>
            </a:r>
            <a:r>
              <a:rPr lang="en-GB" baseline="0" dirty="0" smtClean="0"/>
              <a:t>that 40% of the messages had no new knowledge.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858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Taking into consideration transmission and computation energy</a:t>
            </a:r>
            <a:r>
              <a:rPr lang="en-GB" baseline="0" dirty="0" smtClean="0"/>
              <a:t> costs we are able to plot this graph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Which shows the actual network overhead for the naïve approach which sends all the data vs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our system. The more lenient we are on the error the more energy we can save.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63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I’ll start of by explaining what the internet of things</a:t>
            </a:r>
            <a:r>
              <a:rPr lang="en-GB" baseline="0" dirty="0" smtClean="0"/>
              <a:t> is ..</a:t>
            </a: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8527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Before I</a:t>
            </a:r>
            <a:r>
              <a:rPr lang="en-GB" baseline="0" dirty="0" smtClean="0"/>
              <a:t> explained the evaluation for efficient network transfer.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Now I shall explain the evaluation of the query accuracy at the concentrator.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The Baseline is the naïve model which transmits all the raw data.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The Ideal is when we use only the knowledge from the correct sensor.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Average is when we average all the functions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Distance is the one which uses a subset of the functions based on the distance from the query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And finally Reliability uses a subset of the functions sorted according to the highest weight.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593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This is the Query Accuracy for THETA 0.001</a:t>
            </a:r>
            <a:r>
              <a:rPr lang="en-GB" baseline="0" dirty="0" smtClean="0"/>
              <a:t> – 84.7% messages</a:t>
            </a:r>
            <a:endParaRPr lang="en-GB" baseline="0" dirty="0" smtClean="0"/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From </a:t>
            </a:r>
            <a:r>
              <a:rPr lang="en-GB" baseline="0" dirty="0" smtClean="0"/>
              <a:t>the 3D plot we can see that we should try to approach the </a:t>
            </a:r>
            <a:r>
              <a:rPr lang="en-GB" baseline="0" dirty="0" smtClean="0"/>
              <a:t>Baseline.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The </a:t>
            </a:r>
            <a:r>
              <a:rPr lang="en-GB" baseline="0" dirty="0" smtClean="0"/>
              <a:t>average solution provides better results than the ideal suggesting there is a subset of functions better than the average. </a:t>
            </a:r>
            <a:endParaRPr lang="en-GB" baseline="0" dirty="0" smtClean="0"/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At </a:t>
            </a:r>
            <a:r>
              <a:rPr lang="en-GB" baseline="0" dirty="0" smtClean="0"/>
              <a:t>higher KNN the Reliability algorithm provides better results than the average.</a:t>
            </a: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2727946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We can see the same things at</a:t>
            </a:r>
            <a:r>
              <a:rPr lang="en-GB" baseline="0" dirty="0" smtClean="0"/>
              <a:t> a higher THETA.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177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We now introduce GAMMA which defines the frequency of</a:t>
            </a:r>
            <a:r>
              <a:rPr lang="en-GB" baseline="0" dirty="0" smtClean="0"/>
              <a:t> the cluster updates.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The cluster messages drastically increase power consumption due to their increase in size thus cannot be sent frequently.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This graph shows the error of different GAMMA settings.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We can see that the frequency of cluster updates does not impact the accuracy error of the reliability algorithm.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918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This plot shows the network</a:t>
            </a:r>
            <a:r>
              <a:rPr lang="en-GB" baseline="0" dirty="0" smtClean="0"/>
              <a:t> overhead of the different settings when using the reliability algorithm.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Here we can see the Baseline network overhead and accuracy error.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The Green overlay shows the settings which are more accurate while using less energy than the baseline.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469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Now .. to conclude,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235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We </a:t>
            </a:r>
            <a:r>
              <a:rPr lang="en-GB" baseline="0" dirty="0" smtClean="0"/>
              <a:t>have a system that simulates an </a:t>
            </a:r>
            <a:r>
              <a:rPr lang="en-GB" baseline="0" dirty="0" err="1" smtClean="0"/>
              <a:t>IoT</a:t>
            </a:r>
            <a:r>
              <a:rPr lang="en-GB" baseline="0" dirty="0" smtClean="0"/>
              <a:t> environment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Extracts </a:t>
            </a:r>
            <a:r>
              <a:rPr lang="en-GB" baseline="0" dirty="0" smtClean="0"/>
              <a:t>knowledge </a:t>
            </a:r>
            <a:r>
              <a:rPr lang="en-GB" baseline="0" dirty="0" smtClean="0"/>
              <a:t>from raw data using statistical learning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Evaluates </a:t>
            </a:r>
            <a:r>
              <a:rPr lang="en-GB" baseline="0" dirty="0" smtClean="0"/>
              <a:t>the contribution of the new knowledge.</a:t>
            </a:r>
            <a:endParaRPr lang="en-GB" baseline="0" dirty="0" smtClean="0"/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And only transmits it if it is useful.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It also intelligently </a:t>
            </a:r>
            <a:r>
              <a:rPr lang="en-GB" baseline="0" dirty="0" smtClean="0"/>
              <a:t>quantizes the input space.. Based on distance, error, usage</a:t>
            </a:r>
            <a:r>
              <a:rPr lang="en-GB" baseline="0" dirty="0" smtClean="0"/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To maximise query accuracy.</a:t>
            </a:r>
            <a:endParaRPr lang="en-GB" baseline="0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587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Thank you for your time</a:t>
            </a:r>
          </a:p>
          <a:p>
            <a:r>
              <a:rPr lang="en-GB" dirty="0" smtClean="0"/>
              <a:t>This was just a brief summary but you can find all the details</a:t>
            </a:r>
            <a:r>
              <a:rPr lang="en-GB" baseline="0" dirty="0" smtClean="0"/>
              <a:t> </a:t>
            </a:r>
            <a:r>
              <a:rPr lang="en-GB" dirty="0" smtClean="0"/>
              <a:t>in the thesis itself, link in the description below.</a:t>
            </a:r>
          </a:p>
          <a:p>
            <a:r>
              <a:rPr lang="en-GB" dirty="0" smtClean="0"/>
              <a:t>Any questions don’t hesitate to email</a:t>
            </a:r>
            <a:r>
              <a:rPr lang="en-GB" baseline="0" dirty="0" smtClean="0"/>
              <a:t> me.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356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Well …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The</a:t>
            </a:r>
            <a:r>
              <a:rPr lang="en-GB" baseline="0" dirty="0" smtClean="0"/>
              <a:t> idea is that everyday objects are connected to the internet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This is only possible due to processing chips becoming smaller.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This includes sensors capable of gathering information about their surroundings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Such networks can be made up of a large amount of devices in different locations.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Data is continuously read and transmitted to a central place/ concentrator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39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Let’s take a look at an</a:t>
            </a:r>
            <a:r>
              <a:rPr lang="en-GB" baseline="0" dirty="0" smtClean="0"/>
              <a:t> existing real life scenario</a:t>
            </a: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5511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These</a:t>
            </a:r>
            <a:r>
              <a:rPr lang="en-GB" baseline="0" dirty="0" smtClean="0"/>
              <a:t> are existing stations in different location across Beijing. 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They continuously gather data about the weather/ temperature/ pollutants / NO2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In our evaluation we used the full data set made up of 36 sensors.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88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So, what is</a:t>
            </a:r>
            <a:r>
              <a:rPr lang="en-GB" baseline="0" dirty="0" smtClean="0"/>
              <a:t> exactly the problem we are tackling</a:t>
            </a: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43450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Imagine thousands of sensors continuously</a:t>
            </a:r>
            <a:r>
              <a:rPr lang="en-GB" baseline="0" dirty="0" smtClean="0"/>
              <a:t> transmitting information about their environment.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This leads to massive costs. Including; power costs, data transmission, storage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Another issue is that the information transmitted needs to be accessible in real time from the concentrator.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755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Next, we will look at our aims.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8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Develop </a:t>
            </a:r>
            <a:r>
              <a:rPr lang="en-US" dirty="0" smtClean="0"/>
              <a:t>a system capable of simulating an </a:t>
            </a:r>
            <a:r>
              <a:rPr lang="en-US" dirty="0" err="1" smtClean="0"/>
              <a:t>IoT</a:t>
            </a:r>
            <a:r>
              <a:rPr lang="en-US" dirty="0" smtClean="0"/>
              <a:t>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each sensor, using statistical learning we want to extract knowledge from raw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this knowledge we want to improve network efficiency.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</a:t>
            </a:r>
            <a:r>
              <a:rPr lang="en-US" baseline="0" dirty="0" smtClean="0"/>
              <a:t> ensemble learning we would like to minimize the error at the concentrator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Compare the naïve system and our system.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80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50825" y="1114424"/>
            <a:ext cx="8642349" cy="37615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Pillarbox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Laven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Fores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This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University Blu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Slat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aven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baseline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5_Custom Layout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Fores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urgun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Rus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University Blu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Heath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This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Cobal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67A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Pillarbox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250825" y="1114424"/>
            <a:ext cx="8642349" cy="37615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Half image Whi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Rus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Sla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Heath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Burgun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Cobal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rgbClr val="0069A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2.mp4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2.mp4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5.mp4"/><Relationship Id="rId7" Type="http://schemas.openxmlformats.org/officeDocument/2006/relationships/image" Target="../media/image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5.mp4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6.png"/><Relationship Id="rId5" Type="http://schemas.openxmlformats.org/officeDocument/2006/relationships/image" Target="../media/image21.emf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6.png"/><Relationship Id="rId5" Type="http://schemas.openxmlformats.org/officeDocument/2006/relationships/image" Target="../media/image22.emf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6.png"/><Relationship Id="rId5" Type="http://schemas.openxmlformats.org/officeDocument/2006/relationships/hyperlink" Target="mailto:k.portelli.1@research.gla.ac.uk" TargetMode="External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95263"/>
            <a:ext cx="1838325" cy="814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546544" y="1286669"/>
            <a:ext cx="7110032" cy="15827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MSc Project</a:t>
            </a:r>
            <a:r>
              <a:rPr lang="en-US" sz="4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Statistical Learning and Knowledge</a:t>
            </a:r>
            <a:r>
              <a:rPr lang="en-US" sz="15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Diffusion in </a:t>
            </a:r>
            <a:r>
              <a:rPr lang="en-US" sz="15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</a:t>
            </a:r>
            <a: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Christos </a:t>
            </a:r>
            <a:r>
              <a:rPr lang="en-US" sz="1400" b="1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Anagnostopoulos</a:t>
            </a:r>
            <a:endParaRPr lang="en-US" sz="14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546544" y="2916714"/>
            <a:ext cx="5616102" cy="1008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Kurt 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Portelli – 2222148p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588" y="4156075"/>
            <a:ext cx="1835150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064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Network Efficiency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Ensemble Learning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Contributions</a:t>
            </a:r>
            <a:endParaRPr lang="en-GB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6"/>
    </mc:Choice>
    <mc:Fallback xmlns="">
      <p:transition spd="slow" advTm="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/>
              <a:t>Online Stochastic Gradient Descent</a:t>
            </a:r>
            <a:endParaRPr lang="en-US" sz="4000" dirty="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50825" y="1059493"/>
            <a:ext cx="4136877" cy="19724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Builds a relationship between the values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Creates the notion of knowledge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Measurable error in knowledge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1" y="3643907"/>
            <a:ext cx="3261643" cy="42675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4" name="ScatterPlot3D 03_09_2016 11_20_3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87702" y="988291"/>
            <a:ext cx="4131173" cy="3872975"/>
          </a:xfrm>
          <a:prstGeom prst="rect">
            <a:avLst/>
          </a:prstGeom>
        </p:spPr>
      </p:pic>
    </p:spTree>
  </p:cSld>
  <p:clrMapOvr>
    <a:masterClrMapping/>
  </p:clrMapOvr>
  <p:transition spd="slow" advTm="3769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/>
              <a:t>Network Efficiency - Theta</a:t>
            </a:r>
            <a:endParaRPr lang="en-US" sz="40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35243947"/>
              </p:ext>
            </p:extLst>
          </p:nvPr>
        </p:nvGraphicFramePr>
        <p:xfrm>
          <a:off x="355756" y="1381913"/>
          <a:ext cx="8432537" cy="255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Freeform 11"/>
          <p:cNvSpPr/>
          <p:nvPr/>
        </p:nvSpPr>
        <p:spPr>
          <a:xfrm rot="10800000">
            <a:off x="838773" y="3086959"/>
            <a:ext cx="5940163" cy="385010"/>
          </a:xfrm>
          <a:custGeom>
            <a:avLst/>
            <a:gdLst>
              <a:gd name="connsiteX0" fmla="*/ 165004 w 5940163"/>
              <a:gd name="connsiteY0" fmla="*/ 385010 h 385010"/>
              <a:gd name="connsiteX1" fmla="*/ 0 w 5940163"/>
              <a:gd name="connsiteY1" fmla="*/ 385010 h 385010"/>
              <a:gd name="connsiteX2" fmla="*/ 0 w 5940163"/>
              <a:gd name="connsiteY2" fmla="*/ 226881 h 385010"/>
              <a:gd name="connsiteX3" fmla="*/ 0 w 5940163"/>
              <a:gd name="connsiteY3" fmla="*/ 48126 h 385010"/>
              <a:gd name="connsiteX4" fmla="*/ 165004 w 5940163"/>
              <a:gd name="connsiteY4" fmla="*/ 48126 h 385010"/>
              <a:gd name="connsiteX5" fmla="*/ 5802660 w 5940163"/>
              <a:gd name="connsiteY5" fmla="*/ 48126 h 385010"/>
              <a:gd name="connsiteX6" fmla="*/ 5802660 w 5940163"/>
              <a:gd name="connsiteY6" fmla="*/ 0 h 385010"/>
              <a:gd name="connsiteX7" fmla="*/ 5940163 w 5940163"/>
              <a:gd name="connsiteY7" fmla="*/ 137504 h 385010"/>
              <a:gd name="connsiteX8" fmla="*/ 5802660 w 5940163"/>
              <a:gd name="connsiteY8" fmla="*/ 275007 h 385010"/>
              <a:gd name="connsiteX9" fmla="*/ 5802660 w 5940163"/>
              <a:gd name="connsiteY9" fmla="*/ 226881 h 385010"/>
              <a:gd name="connsiteX10" fmla="*/ 165004 w 5940163"/>
              <a:gd name="connsiteY10" fmla="*/ 226881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0163" h="385010">
                <a:moveTo>
                  <a:pt x="165004" y="385010"/>
                </a:moveTo>
                <a:lnTo>
                  <a:pt x="0" y="385010"/>
                </a:lnTo>
                <a:lnTo>
                  <a:pt x="0" y="226881"/>
                </a:lnTo>
                <a:lnTo>
                  <a:pt x="0" y="48126"/>
                </a:lnTo>
                <a:lnTo>
                  <a:pt x="165004" y="48126"/>
                </a:lnTo>
                <a:lnTo>
                  <a:pt x="5802660" y="48126"/>
                </a:lnTo>
                <a:lnTo>
                  <a:pt x="5802660" y="0"/>
                </a:lnTo>
                <a:lnTo>
                  <a:pt x="5940163" y="137504"/>
                </a:lnTo>
                <a:lnTo>
                  <a:pt x="5802660" y="275007"/>
                </a:lnTo>
                <a:lnTo>
                  <a:pt x="5802660" y="226881"/>
                </a:lnTo>
                <a:lnTo>
                  <a:pt x="165004" y="22688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547597" y="3184818"/>
            <a:ext cx="52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No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65062"/>
      </p:ext>
    </p:extLst>
  </p:cSld>
  <p:clrMapOvr>
    <a:masterClrMapping/>
  </p:clrMapOvr>
  <p:transition spd="slow" advTm="2438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/>
              <a:t>Ensemble Learning</a:t>
            </a:r>
            <a:endParaRPr lang="en-US" sz="4000" dirty="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50825" y="1059493"/>
            <a:ext cx="2678245" cy="305187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Each sensor transmits data representatives</a:t>
            </a:r>
          </a:p>
          <a:p>
            <a:pPr marL="5715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Concentrator stores all </a:t>
            </a:r>
            <a:r>
              <a:rPr lang="en-US" dirty="0"/>
              <a:t>data representatives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24" y="1419320"/>
            <a:ext cx="1386960" cy="1806097"/>
          </a:xfrm>
          <a:prstGeom prst="rect">
            <a:avLst/>
          </a:prstGeom>
        </p:spPr>
      </p:pic>
      <p:pic>
        <p:nvPicPr>
          <p:cNvPr id="8" name="ScatterPlot3D 03_09_2016 11_33_52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44800" y="985739"/>
            <a:ext cx="4306424" cy="37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27340"/>
      </p:ext>
    </p:extLst>
  </p:cSld>
  <p:clrMapOvr>
    <a:masterClrMapping/>
  </p:clrMapOvr>
  <p:transition spd="slow" advTm="1762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/>
              <a:t>Reliability Function</a:t>
            </a:r>
            <a:endParaRPr lang="en-US" sz="4000" dirty="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50824" y="1059492"/>
            <a:ext cx="8466913" cy="14568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With each cluster we associate an </a:t>
            </a:r>
            <a:r>
              <a:rPr lang="en-US" i="1" dirty="0" smtClean="0"/>
              <a:t>error</a:t>
            </a:r>
            <a:r>
              <a:rPr lang="en-US" dirty="0" smtClean="0"/>
              <a:t> and </a:t>
            </a:r>
            <a:r>
              <a:rPr lang="en-US" i="1" dirty="0" smtClean="0"/>
              <a:t>number of times used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/>
          <a:stretch/>
        </p:blipFill>
        <p:spPr>
          <a:xfrm>
            <a:off x="880415" y="2811694"/>
            <a:ext cx="2124964" cy="17945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97" y="1851491"/>
            <a:ext cx="5258256" cy="960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81" y="4601080"/>
            <a:ext cx="1311832" cy="300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75667" y="2811694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Note: all values are normalized</a:t>
            </a:r>
            <a:endParaRPr lang="en-GB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83101"/>
      </p:ext>
    </p:extLst>
  </p:cSld>
  <p:clrMapOvr>
    <a:masterClrMapping/>
  </p:clrMapOvr>
  <p:transition spd="slow" advTm="2265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300" cy="115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300" cy="309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Network efficiency study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Query accuracy 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520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900" dirty="0" smtClean="0"/>
              <a:t>Theta vs Messages sent %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"/>
          <a:stretch/>
        </p:blipFill>
        <p:spPr>
          <a:xfrm>
            <a:off x="931613" y="1059492"/>
            <a:ext cx="7280824" cy="368431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803"/>
      </p:ext>
    </p:extLst>
  </p:cSld>
  <p:clrMapOvr>
    <a:masterClrMapping/>
  </p:clrMapOvr>
  <p:transition spd="slow" advTm="1474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98" x="1395413" y="1257300"/>
          <p14:tracePt t="6974" x="1395413" y="1262063"/>
          <p14:tracePt t="6976" x="1390650" y="1262063"/>
          <p14:tracePt t="6983" x="1390650" y="1266825"/>
          <p14:tracePt t="7000" x="1390650" y="1290638"/>
          <p14:tracePt t="7017" x="1390650" y="1300163"/>
          <p14:tracePt t="7033" x="1390650" y="1314450"/>
          <p14:tracePt t="7050" x="1390650" y="1328738"/>
          <p14:tracePt t="7067" x="1385888" y="1333500"/>
          <p14:tracePt t="7083" x="1385888" y="1338263"/>
          <p14:tracePt t="7145" x="1385888" y="1333500"/>
          <p14:tracePt t="7153" x="1385888" y="1328738"/>
          <p14:tracePt t="7157" x="1381125" y="1323975"/>
          <p14:tracePt t="7167" x="1376363" y="1314450"/>
          <p14:tracePt t="7183" x="1371600" y="1295400"/>
          <p14:tracePt t="7200" x="1371600" y="1281113"/>
          <p14:tracePt t="7217" x="1371600" y="1271588"/>
          <p14:tracePt t="7275" x="1371600" y="1276350"/>
          <p14:tracePt t="7280" x="1371600" y="1281113"/>
          <p14:tracePt t="7285" x="1371600" y="1285875"/>
          <p14:tracePt t="7300" x="1371600" y="1300163"/>
          <p14:tracePt t="7317" x="1371600" y="1323975"/>
          <p14:tracePt t="7333" x="1371600" y="1352550"/>
          <p14:tracePt t="7350" x="1371600" y="1376363"/>
          <p14:tracePt t="7367" x="1371600" y="1390650"/>
          <p14:tracePt t="7426" x="1371600" y="1385888"/>
          <p14:tracePt t="7434" x="1371600" y="1381125"/>
          <p14:tracePt t="7439" x="1371600" y="1376363"/>
          <p14:tracePt t="7450" x="1371600" y="1366838"/>
          <p14:tracePt t="7467" x="1376363" y="1347788"/>
          <p14:tracePt t="7484" x="1381125" y="1338263"/>
          <p14:tracePt t="7500" x="1381125" y="1323975"/>
          <p14:tracePt t="7517" x="1381125" y="1319213"/>
          <p14:tracePt t="7561" x="0" y="0"/>
        </p14:tracePtLst>
        <p14:tracePtLst>
          <p14:tracePt t="11233" x="4591050" y="4062413"/>
          <p14:tracePt t="11349" x="4595813" y="4062413"/>
          <p14:tracePt t="11615" x="4591050" y="4062413"/>
          <p14:tracePt t="11622" x="4586288" y="4062413"/>
          <p14:tracePt t="11633" x="4581525" y="4062413"/>
          <p14:tracePt t="11650" x="4572000" y="4067175"/>
          <p14:tracePt t="11666" x="4567238" y="4067175"/>
          <p14:tracePt t="11740" x="4572000" y="4067175"/>
          <p14:tracePt t="11748" x="4576763" y="4067175"/>
          <p14:tracePt t="11752" x="4581525" y="4067175"/>
          <p14:tracePt t="11766" x="4595813" y="4067175"/>
          <p14:tracePt t="11783" x="4605338" y="4067175"/>
          <p14:tracePt t="11800" x="4610100" y="4067175"/>
          <p14:tracePt t="11862" x="4605338" y="4067175"/>
          <p14:tracePt t="11865" x="4600575" y="4067175"/>
          <p14:tracePt t="11875" x="4595813" y="4067175"/>
          <p14:tracePt t="11883" x="4586288" y="4067175"/>
          <p14:tracePt t="11900" x="4576763" y="4067175"/>
          <p14:tracePt t="12046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900" dirty="0" smtClean="0"/>
              <a:t>Theta vs Difference Error</a:t>
            </a:r>
            <a:endParaRPr lang="en-US" sz="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"/>
          <a:stretch/>
        </p:blipFill>
        <p:spPr>
          <a:xfrm>
            <a:off x="855986" y="1059492"/>
            <a:ext cx="7432078" cy="380177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88107"/>
      </p:ext>
    </p:extLst>
  </p:cSld>
  <p:clrMapOvr>
    <a:masterClrMapping/>
  </p:clrMapOvr>
  <p:transition spd="slow" advTm="1719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14" x="1262063" y="4410075"/>
          <p14:tracePt t="6200" x="1266825" y="4410075"/>
          <p14:tracePt t="6210" x="1271588" y="4410075"/>
          <p14:tracePt t="6216" x="1276350" y="4410075"/>
          <p14:tracePt t="6233" x="1281113" y="4410075"/>
          <p14:tracePt t="6333" x="1276350" y="4410075"/>
          <p14:tracePt t="6338" x="1271588" y="4410075"/>
          <p14:tracePt t="6349" x="1262063" y="4410075"/>
          <p14:tracePt t="6366" x="1247775" y="4414838"/>
          <p14:tracePt t="6367" x="1243013" y="4414838"/>
          <p14:tracePt t="6433" x="1247775" y="4414838"/>
          <p14:tracePt t="6573" x="0" y="0"/>
        </p14:tracePtLst>
        <p14:tracePtLst>
          <p14:tracePt t="15363" x="7839075" y="1300163"/>
          <p14:tracePt t="15407" x="7839075" y="1295400"/>
          <p14:tracePt t="15423" x="7834313" y="1295400"/>
          <p14:tracePt t="15433" x="7829550" y="1295400"/>
          <p14:tracePt t="15441" x="7820025" y="1295400"/>
          <p14:tracePt t="15448" x="7815263" y="1295400"/>
          <p14:tracePt t="15465" x="7791450" y="1295400"/>
          <p14:tracePt t="15519" x="7796213" y="1295400"/>
          <p14:tracePt t="15522" x="7800975" y="1295400"/>
          <p14:tracePt t="15532" x="7810500" y="1295400"/>
          <p14:tracePt t="15550" x="7834313" y="1295400"/>
          <p14:tracePt t="15565" x="7848600" y="1290638"/>
          <p14:tracePt t="15604" x="7843838" y="1290638"/>
          <p14:tracePt t="15615" x="7834313" y="1290638"/>
          <p14:tracePt t="15617" x="7829550" y="1290638"/>
          <p14:tracePt t="15632" x="7815263" y="1290638"/>
          <p14:tracePt t="15648" x="7810500" y="1290638"/>
          <p14:tracePt t="1571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"/>
          <a:stretch/>
        </p:blipFill>
        <p:spPr>
          <a:xfrm>
            <a:off x="931587" y="1059580"/>
            <a:ext cx="7280824" cy="37039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00" dirty="0" smtClean="0"/>
              <a:t>Messages Sent % vs Difference Error</a:t>
            </a:r>
            <a:endParaRPr lang="en-GB" sz="39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14269"/>
      </p:ext>
    </p:extLst>
  </p:cSld>
  <p:clrMapOvr>
    <a:masterClrMapping/>
  </p:clrMapOvr>
  <p:transition spd="slow" advTm="1824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77" x="5219700" y="4300538"/>
          <p14:tracePt t="8701" x="5224463" y="4300538"/>
          <p14:tracePt t="8716" x="5229225" y="4300538"/>
          <p14:tracePt t="8796" x="5233988" y="4300538"/>
          <p14:tracePt t="8806" x="5238750" y="4300538"/>
          <p14:tracePt t="8809" x="5243513" y="4300538"/>
          <p14:tracePt t="8826" x="5257800" y="4295775"/>
          <p14:tracePt t="8913" x="5257800" y="4300538"/>
          <p14:tracePt t="8916" x="5253038" y="4300538"/>
          <p14:tracePt t="8943" x="5238750" y="4305300"/>
          <p14:tracePt t="8959" x="5229225" y="4305300"/>
          <p14:tracePt t="9011" x="5229225" y="4300538"/>
          <p14:tracePt t="9013" x="5229225" y="4295775"/>
          <p14:tracePt t="9026" x="5238750" y="4291013"/>
          <p14:tracePt t="9043" x="5257800" y="4281488"/>
          <p14:tracePt t="9044" x="5262563" y="4276725"/>
          <p14:tracePt t="9059" x="5272088" y="4267200"/>
          <p14:tracePt t="9076" x="5281613" y="4262438"/>
          <p14:tracePt t="9127" x="5276850" y="4262438"/>
          <p14:tracePt t="9141" x="5272088" y="4267200"/>
          <p14:tracePt t="9146" x="5267325" y="4267200"/>
          <p14:tracePt t="9159" x="5257800" y="4271963"/>
          <p14:tracePt t="9176" x="5243513" y="4271963"/>
          <p14:tracePt t="9178" x="5243513" y="4276725"/>
          <p14:tracePt t="9193" x="5238750" y="4276725"/>
          <p14:tracePt t="9241" x="5243513" y="4276725"/>
          <p14:tracePt t="9247" x="5248275" y="4276725"/>
          <p14:tracePt t="9259" x="5253038" y="4271963"/>
          <p14:tracePt t="9276" x="5272088" y="4267200"/>
          <p14:tracePt t="9293" x="5286375" y="4262438"/>
          <p14:tracePt t="9352" x="5281613" y="4262438"/>
          <p14:tracePt t="9360" x="5276850" y="4262438"/>
          <p14:tracePt t="9369" x="5272088" y="4262438"/>
          <p14:tracePt t="9376" x="5267325" y="4262438"/>
          <p14:tracePt t="9393" x="5248275" y="4271963"/>
          <p14:tracePt t="9409" x="5243513" y="4276725"/>
          <p14:tracePt t="9459" x="5248275" y="4276725"/>
          <p14:tracePt t="9462" x="5253038" y="4276725"/>
          <p14:tracePt t="9476" x="5262563" y="4276725"/>
          <p14:tracePt t="9493" x="5291138" y="4271963"/>
          <p14:tracePt t="9509" x="5300663" y="4262438"/>
          <p14:tracePt t="9550" x="5295900" y="4262438"/>
          <p14:tracePt t="9559" x="5295900" y="4257675"/>
          <p14:tracePt t="9576" x="5281613" y="4257675"/>
          <p14:tracePt t="9593" x="5262563" y="4267200"/>
          <p14:tracePt t="9609" x="5253038" y="4267200"/>
          <p14:tracePt t="9610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00" dirty="0" smtClean="0"/>
              <a:t>Network Overhead / J vs Error</a:t>
            </a:r>
            <a:endParaRPr lang="en-GB" sz="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3" y="1059580"/>
            <a:ext cx="7906871" cy="395549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67481"/>
      </p:ext>
    </p:extLst>
  </p:cSld>
  <p:clrMapOvr>
    <a:masterClrMapping/>
  </p:clrMapOvr>
  <p:transition spd="slow" advTm="2123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86" x="4267200" y="1323975"/>
          <p14:tracePt t="12429" x="4271963" y="1323975"/>
          <p14:tracePt t="12433" x="4276725" y="1323975"/>
          <p14:tracePt t="12439" x="4281488" y="1323975"/>
          <p14:tracePt t="12457" x="4362450" y="1338263"/>
          <p14:tracePt t="12473" x="4471988" y="1347788"/>
          <p14:tracePt t="12490" x="4638675" y="1357313"/>
          <p14:tracePt t="12506" x="4781550" y="1366838"/>
          <p14:tracePt t="12507" x="4795838" y="1366838"/>
          <p14:tracePt t="12523" x="4872038" y="1381125"/>
          <p14:tracePt t="12539" x="4914900" y="1390650"/>
          <p14:tracePt t="12541" x="4924425" y="1390650"/>
          <p14:tracePt t="12556" x="4938713" y="1390650"/>
          <p14:tracePt t="12618" x="4933950" y="1390650"/>
          <p14:tracePt t="12624" x="4924425" y="1385888"/>
          <p14:tracePt t="12627" x="4919663" y="1385888"/>
          <p14:tracePt t="12640" x="4876800" y="1385888"/>
          <p14:tracePt t="12656" x="4776788" y="1376363"/>
          <p14:tracePt t="12658" x="4762500" y="1376363"/>
          <p14:tracePt t="12673" x="4638675" y="1376363"/>
          <p14:tracePt t="12689" x="4495800" y="1381125"/>
          <p14:tracePt t="12691" x="4481513" y="1381125"/>
          <p14:tracePt t="12706" x="4405313" y="1381125"/>
          <p14:tracePt t="12723" x="4362450" y="1376363"/>
          <p14:tracePt t="12771" x="4367213" y="1376363"/>
          <p14:tracePt t="12776" x="4371975" y="1381125"/>
          <p14:tracePt t="12789" x="4395788" y="1385888"/>
          <p14:tracePt t="12807" x="4471988" y="1395413"/>
          <p14:tracePt t="12823" x="4562475" y="1404938"/>
          <p14:tracePt t="12840" x="4705350" y="1414463"/>
          <p14:tracePt t="12856" x="4824413" y="1423988"/>
          <p14:tracePt t="12873" x="4953000" y="1428750"/>
          <p14:tracePt t="12889" x="4991100" y="1428750"/>
          <p14:tracePt t="12891" x="4995863" y="1428750"/>
          <p14:tracePt t="12919" x="4995863" y="1423988"/>
          <p14:tracePt t="12925" x="4991100" y="1423988"/>
          <p14:tracePt t="12940" x="4962525" y="1419225"/>
          <p14:tracePt t="12956" x="4876800" y="1409700"/>
          <p14:tracePt t="12959" x="4838700" y="1404938"/>
          <p14:tracePt t="12973" x="4676775" y="1395413"/>
          <p14:tracePt t="12989" x="4410075" y="1376363"/>
          <p14:tracePt t="12990" x="4352925" y="1371600"/>
          <p14:tracePt t="13022" x="3757613" y="1333500"/>
          <p14:tracePt t="13024" x="3709988" y="1333500"/>
          <p14:tracePt t="13027" x="3638550" y="1333500"/>
          <p14:tracePt t="13039" x="3476625" y="1328738"/>
          <p14:tracePt t="13056" x="3338513" y="1323975"/>
          <p14:tracePt t="13073" x="3324225" y="1323975"/>
          <p14:tracePt t="13089" x="3328988" y="1328738"/>
          <p14:tracePt t="13106" x="3390900" y="1343025"/>
          <p14:tracePt t="13123" x="3595688" y="1362075"/>
          <p14:tracePt t="13139" x="3900488" y="1381125"/>
          <p14:tracePt t="13156" x="4300538" y="1385888"/>
          <p14:tracePt t="13173" x="4667250" y="1395413"/>
          <p14:tracePt t="13175" x="4738688" y="1390650"/>
          <p14:tracePt t="13189" x="5062538" y="1381125"/>
          <p14:tracePt t="13206" x="5281613" y="1352550"/>
          <p14:tracePt t="13207" x="5305425" y="1347788"/>
          <p14:tracePt t="13223" x="5357813" y="1338263"/>
          <p14:tracePt t="13257" x="5343525" y="1333500"/>
          <p14:tracePt t="13273" x="5310188" y="1328738"/>
          <p14:tracePt t="13290" x="5243513" y="1328738"/>
          <p14:tracePt t="13306" x="5191125" y="1328738"/>
          <p14:tracePt t="13323" x="5100638" y="1323975"/>
          <p14:tracePt t="13339" x="4981575" y="1314450"/>
          <p14:tracePt t="13341" x="4957763" y="1314450"/>
          <p14:tracePt t="13356" x="4881563" y="1309688"/>
          <p14:tracePt t="13373" x="4852988" y="1304925"/>
          <p14:tracePt t="13392" x="4857750" y="1304925"/>
          <p14:tracePt t="13406" x="4867275" y="1314450"/>
          <p14:tracePt t="13423" x="4919663" y="1323975"/>
          <p14:tracePt t="13440" x="5010150" y="1328738"/>
          <p14:tracePt t="13456" x="5095875" y="1333500"/>
          <p14:tracePt t="13457" x="0" y="0"/>
        </p14:tracePtLst>
        <p14:tracePtLst>
          <p14:tracePt t="17824" x="8020050" y="4314825"/>
          <p14:tracePt t="17895" x="8020050" y="4310063"/>
          <p14:tracePt t="17900" x="8020050" y="4305300"/>
          <p14:tracePt t="17905" x="8020050" y="4300538"/>
          <p14:tracePt t="17922" x="8020050" y="4267200"/>
          <p14:tracePt t="17939" x="8024813" y="4229100"/>
          <p14:tracePt t="17940" x="8024813" y="4219575"/>
          <p14:tracePt t="17955" x="8015288" y="4157663"/>
          <p14:tracePt t="17973" x="7996238" y="4071938"/>
          <p14:tracePt t="17989" x="7972425" y="3976688"/>
          <p14:tracePt t="18006" x="7948613" y="3848100"/>
          <p14:tracePt t="18022" x="7939088" y="3719513"/>
          <p14:tracePt t="18055" x="7924800" y="3371850"/>
          <p14:tracePt t="18056" x="7924800" y="3338513"/>
          <p14:tracePt t="18060" x="7924800" y="3305175"/>
          <p14:tracePt t="18072" x="7915275" y="3143250"/>
          <p14:tracePt t="18089" x="7886700" y="2938463"/>
          <p14:tracePt t="18105" x="7853363" y="2776538"/>
          <p14:tracePt t="18124" x="7829550" y="2614613"/>
          <p14:tracePt t="18139" x="7829550" y="2495550"/>
          <p14:tracePt t="18156" x="7834313" y="2366963"/>
          <p14:tracePt t="18173" x="7839075" y="2247900"/>
          <p14:tracePt t="18189" x="7843838" y="2128838"/>
          <p14:tracePt t="18206" x="7843838" y="2038350"/>
          <p14:tracePt t="18222" x="7839075" y="1952625"/>
          <p14:tracePt t="18224" x="7834313" y="1943100"/>
          <p14:tracePt t="18239" x="7834313" y="1895475"/>
          <p14:tracePt t="18255" x="7834313" y="1843088"/>
          <p14:tracePt t="18257" x="7834313" y="1833563"/>
          <p14:tracePt t="18272" x="7839075" y="1766888"/>
          <p14:tracePt t="18289" x="7848600" y="1704975"/>
          <p14:tracePt t="18290" x="7848600" y="1685925"/>
          <p14:tracePt t="18305" x="7853363" y="1619250"/>
          <p14:tracePt t="18323" x="7862888" y="1524000"/>
          <p14:tracePt t="18339" x="7862888" y="1462088"/>
          <p14:tracePt t="18356" x="7862888" y="1395413"/>
          <p14:tracePt t="18372" x="7862888" y="1347788"/>
          <p14:tracePt t="18389" x="7862888" y="1309688"/>
          <p14:tracePt t="18405" x="7862888" y="1304925"/>
          <p14:tracePt t="18434" x="7862888" y="1309688"/>
          <p14:tracePt t="18439" x="7862888" y="1319213"/>
          <p14:tracePt t="18456" x="7862888" y="1400175"/>
          <p14:tracePt t="18473" x="7867650" y="1581150"/>
          <p14:tracePt t="18489" x="7872413" y="1733550"/>
          <p14:tracePt t="18507" x="7872413" y="1957388"/>
          <p14:tracePt t="18522" x="7867650" y="2157413"/>
          <p14:tracePt t="18540" x="7881938" y="2476500"/>
          <p14:tracePt t="18555" x="7910513" y="2752725"/>
          <p14:tracePt t="18572" x="7958138" y="3057525"/>
          <p14:tracePt t="18589" x="7986713" y="3300413"/>
          <p14:tracePt t="18605" x="8005763" y="3514725"/>
          <p14:tracePt t="18623" x="8015288" y="3657600"/>
          <p14:tracePt t="18639" x="8034338" y="3776663"/>
          <p14:tracePt t="18656" x="8053388" y="3919538"/>
          <p14:tracePt t="18672" x="8077200" y="4033838"/>
          <p14:tracePt t="18673" x="8081963" y="4052888"/>
          <p14:tracePt t="18689" x="8086725" y="4138613"/>
          <p14:tracePt t="18706" x="8105775" y="4205288"/>
          <p14:tracePt t="18722" x="8110538" y="4233863"/>
          <p14:tracePt t="18739" x="8120063" y="4262438"/>
          <p14:tracePt t="18756" x="8120063" y="4276725"/>
          <p14:tracePt t="18773" x="8120063" y="4281488"/>
          <p14:tracePt t="18957" x="8120063" y="4286250"/>
          <p14:tracePt t="18962" x="8120063" y="4291013"/>
          <p14:tracePt t="18972" x="8120063" y="4305300"/>
          <p14:tracePt t="18989" x="8120063" y="4324350"/>
          <p14:tracePt t="19005" x="8120063" y="4329113"/>
          <p14:tracePt t="19055" x="8115300" y="4319588"/>
          <p14:tracePt t="19057" x="8110538" y="4310063"/>
          <p14:tracePt t="19072" x="8105775" y="4271963"/>
          <p14:tracePt t="19089" x="8096250" y="4195763"/>
          <p14:tracePt t="19090" x="8096250" y="4176713"/>
          <p14:tracePt t="19105" x="8091488" y="4043363"/>
          <p14:tracePt t="19123" x="8072438" y="3814763"/>
          <p14:tracePt t="19139" x="8053388" y="3567113"/>
          <p14:tracePt t="19156" x="8024813" y="3228975"/>
          <p14:tracePt t="19172" x="8005763" y="2957513"/>
          <p14:tracePt t="19189" x="7991475" y="2614613"/>
          <p14:tracePt t="19205" x="7986713" y="2343150"/>
          <p14:tracePt t="19222" x="7981950" y="2105025"/>
          <p14:tracePt t="19239" x="7977188" y="1933575"/>
          <p14:tracePt t="19256" x="7981950" y="1828800"/>
          <p14:tracePt t="19274" x="7996238" y="1771650"/>
          <p14:tracePt t="19289" x="7996238" y="1743075"/>
          <p14:tracePt t="19305" x="7996238" y="1733550"/>
          <p14:tracePt t="19425" x="7996238" y="1738313"/>
          <p14:tracePt t="19433" x="7996238" y="1743075"/>
          <p14:tracePt t="19439" x="7996238" y="1762125"/>
          <p14:tracePt t="19455" x="7996238" y="1824038"/>
          <p14:tracePt t="19472" x="7996238" y="1914525"/>
          <p14:tracePt t="19489" x="7996238" y="2047875"/>
          <p14:tracePt t="19505" x="7991475" y="2185988"/>
          <p14:tracePt t="19508" x="7991475" y="2209800"/>
          <p14:tracePt t="19522" x="7986713" y="2390775"/>
          <p14:tracePt t="19539" x="7981950" y="2624138"/>
          <p14:tracePt t="19540" x="7972425" y="2667000"/>
          <p14:tracePt t="19555" x="7967663" y="2933700"/>
          <p14:tracePt t="19572" x="7967663" y="3171825"/>
          <p14:tracePt t="19573" x="7967663" y="3228975"/>
          <p14:tracePt t="19589" x="7958138" y="3400425"/>
          <p14:tracePt t="19606" x="7943850" y="3509963"/>
          <p14:tracePt t="19622" x="7939088" y="3538538"/>
          <p14:tracePt t="19639" x="7934325" y="3543300"/>
          <p14:tracePt t="19640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52267"/>
      </p:ext>
    </p:extLst>
  </p:cSld>
  <p:clrMapOvr>
    <a:masterClrMapping/>
  </p:clrMapOvr>
  <p:transition spd="slow" advTm="432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00" dirty="0" smtClean="0"/>
              <a:t>Query Accuracy algorithms</a:t>
            </a:r>
            <a:endParaRPr lang="en-GB" sz="3900" dirty="0"/>
          </a:p>
        </p:txBody>
      </p:sp>
      <p:sp>
        <p:nvSpPr>
          <p:cNvPr id="7" name="Shape 142"/>
          <p:cNvSpPr txBox="1">
            <a:spLocks noGrp="1"/>
          </p:cNvSpPr>
          <p:nvPr>
            <p:ph type="body" idx="1"/>
          </p:nvPr>
        </p:nvSpPr>
        <p:spPr>
          <a:xfrm>
            <a:off x="250825" y="1059580"/>
            <a:ext cx="8189913" cy="33806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Baseline – transmit all raw data </a:t>
            </a: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Ideal – knowledge from the correct sensor</a:t>
            </a: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Average – knowledge from all sensors</a:t>
            </a: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Distance – small subset of knowledge based on distance</a:t>
            </a: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Reliability</a:t>
            </a:r>
            <a:r>
              <a:rPr lang="en-GB" dirty="0"/>
              <a:t> </a:t>
            </a:r>
            <a:r>
              <a:rPr lang="en-GB" dirty="0" smtClean="0"/>
              <a:t>– small </a:t>
            </a:r>
            <a:r>
              <a:rPr lang="en-GB" dirty="0"/>
              <a:t>subset of knowledge based on </a:t>
            </a:r>
            <a:r>
              <a:rPr lang="en-GB" dirty="0" smtClean="0"/>
              <a:t>weight</a:t>
            </a:r>
            <a:endParaRPr lang="en-GB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64516"/>
      </p:ext>
    </p:extLst>
  </p:cSld>
  <p:clrMapOvr>
    <a:masterClrMapping/>
  </p:clrMapOvr>
  <p:transition spd="slow" advTm="3500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00" dirty="0" smtClean="0"/>
              <a:t>Query Accuracy – Theta 0.001</a:t>
            </a:r>
            <a:endParaRPr lang="en-GB" sz="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41" y="1059580"/>
            <a:ext cx="7846116" cy="3842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6805" y="4748120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84.7% messages sent</a:t>
            </a:r>
            <a:endParaRPr lang="en-GB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60600"/>
      </p:ext>
    </p:extLst>
  </p:cSld>
  <p:clrMapOvr>
    <a:masterClrMapping/>
  </p:clrMapOvr>
  <p:transition spd="slow" advTm="2634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00" dirty="0" smtClean="0"/>
              <a:t>Query Accuracy – Theta 0.1</a:t>
            </a:r>
            <a:endParaRPr lang="en-GB" sz="3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85" y="1059580"/>
            <a:ext cx="7891827" cy="3842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6805" y="4748120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26.7% messages sent</a:t>
            </a:r>
            <a:endParaRPr lang="en-GB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10127"/>
      </p:ext>
    </p:extLst>
  </p:cSld>
  <p:clrMapOvr>
    <a:masterClrMapping/>
  </p:clrMapOvr>
  <p:transition spd="slow" advTm="1249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700" dirty="0" smtClean="0"/>
              <a:t>Gamma vs Accuracy</a:t>
            </a:r>
            <a:endParaRPr lang="en-GB" sz="3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9" y="1059580"/>
            <a:ext cx="7416800" cy="393123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22436"/>
      </p:ext>
    </p:extLst>
  </p:cSld>
  <p:clrMapOvr>
    <a:masterClrMapping/>
  </p:clrMapOvr>
  <p:transition spd="slow" advTm="2584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700" dirty="0" smtClean="0"/>
              <a:t>Network Overhead / J vs Accuracy Error</a:t>
            </a:r>
            <a:endParaRPr lang="en-GB" sz="3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5" y="1059580"/>
            <a:ext cx="7978588" cy="39976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33625"/>
      </p:ext>
    </p:extLst>
  </p:cSld>
  <p:clrMapOvr>
    <a:masterClrMapping/>
  </p:clrMapOvr>
  <p:transition spd="slow" advTm="1812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16" x="5829300" y="3376613"/>
          <p14:tracePt t="6134" x="5829300" y="3371850"/>
          <p14:tracePt t="6146" x="5829300" y="3367088"/>
          <p14:tracePt t="6155" x="5824538" y="3367088"/>
          <p14:tracePt t="6173" x="5819775" y="3367088"/>
          <p14:tracePt t="6184" x="5815013" y="3367088"/>
          <p14:tracePt t="6201" x="5810250" y="3376613"/>
          <p14:tracePt t="6217" x="5805488" y="3386138"/>
          <p14:tracePt t="6234" x="5805488" y="3390900"/>
          <p14:tracePt t="6251" x="5805488" y="3395663"/>
          <p14:tracePt t="6277" x="5810250" y="3400425"/>
          <p14:tracePt t="6285" x="5815013" y="3400425"/>
          <p14:tracePt t="6301" x="5834063" y="3400425"/>
          <p14:tracePt t="6317" x="5857875" y="3395663"/>
          <p14:tracePt t="6320" x="5862638" y="3395663"/>
          <p14:tracePt t="6336" x="5881688" y="3386138"/>
          <p14:tracePt t="6350" x="5886450" y="3381375"/>
          <p14:tracePt t="6374" x="5881688" y="3381375"/>
          <p14:tracePt t="6384" x="5876925" y="3376613"/>
          <p14:tracePt t="6401" x="5867400" y="3376613"/>
          <p14:tracePt t="6417" x="5857875" y="3381375"/>
          <p14:tracePt t="6434" x="5857875" y="3386138"/>
          <p14:tracePt t="6591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300" cy="115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Conclusion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91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Conclusion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400" cy="312839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We have a system that: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Simulates an </a:t>
            </a:r>
            <a:r>
              <a:rPr lang="en-US" dirty="0" err="1" smtClean="0"/>
              <a:t>IoT</a:t>
            </a:r>
            <a:r>
              <a:rPr lang="en-US" dirty="0" smtClean="0"/>
              <a:t> environment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Extracts knowledge from raw data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Decides it is worth it to transmit the new knowledge.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Intelligently Quantizes the input space</a:t>
            </a: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977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804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Questions:</a:t>
            </a:r>
          </a:p>
          <a:p>
            <a:r>
              <a:rPr lang="en-GB" dirty="0" smtClean="0">
                <a:hlinkClick r:id="rId5"/>
              </a:rPr>
              <a:t>k.portelli.1@research.gla.ac.uk</a:t>
            </a:r>
            <a:r>
              <a:rPr lang="en-GB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9"/>
    </mc:Choice>
    <mc:Fallback>
      <p:transition spd="slow" advTm="11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80" y="1059492"/>
            <a:ext cx="4784520" cy="3150870"/>
          </a:xfrm>
          <a:prstGeom prst="rect">
            <a:avLst/>
          </a:prstGeom>
        </p:spPr>
      </p:pic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50824" y="1157028"/>
            <a:ext cx="4467480" cy="315087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Everything is connected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Small chips/sensors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Computational capabilities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Make up large Sensor Networks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Generates massive amounts of data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35520"/>
      </p:ext>
    </p:extLst>
  </p:cSld>
  <p:clrMapOvr>
    <a:masterClrMapping/>
  </p:clrMapOvr>
  <p:transition spd="slow" advTm="2553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464" x="6534150" y="1476375"/>
          <p14:tracePt t="22489" x="0" y="0"/>
        </p14:tracePtLst>
        <p14:tracePtLst>
          <p14:tracePt t="22970" x="6538913" y="1414463"/>
          <p14:tracePt t="22985" x="6538913" y="1419225"/>
          <p14:tracePt t="22990" x="6538913" y="1423988"/>
          <p14:tracePt t="22995" x="6538913" y="1428750"/>
          <p14:tracePt t="23010" x="6538913" y="1447800"/>
          <p14:tracePt t="23028" x="6534150" y="1471613"/>
          <p14:tracePt t="23030" x="6534150" y="1476375"/>
          <p14:tracePt t="23044" x="6534150" y="1490663"/>
          <p14:tracePt t="23061" x="6534150" y="1500188"/>
          <p14:tracePt t="23078" x="6538913" y="1514475"/>
          <p14:tracePt t="23094" x="6548438" y="1524000"/>
          <p14:tracePt t="23110" x="6553200" y="1524000"/>
          <p14:tracePt t="23127" x="6557963" y="1528763"/>
          <p14:tracePt t="23144" x="6567488" y="1524000"/>
          <p14:tracePt t="23160" x="6581775" y="1514475"/>
          <p14:tracePt t="23177" x="6596063" y="1504950"/>
          <p14:tracePt t="23194" x="6600825" y="1495425"/>
          <p14:tracePt t="23195" x="6600825" y="1490663"/>
          <p14:tracePt t="23210" x="6600825" y="1471613"/>
          <p14:tracePt t="23227" x="6596063" y="1452563"/>
          <p14:tracePt t="23229" x="6591300" y="1447800"/>
          <p14:tracePt t="23244" x="6572250" y="1423988"/>
          <p14:tracePt t="23260" x="6553200" y="1409700"/>
          <p14:tracePt t="23262" x="6548438" y="1409700"/>
          <p14:tracePt t="23277" x="6529388" y="1400175"/>
          <p14:tracePt t="23294" x="6519863" y="1400175"/>
          <p14:tracePt t="23310" x="6519863" y="1409700"/>
          <p14:tracePt t="23327" x="6529388" y="1433513"/>
          <p14:tracePt t="23344" x="6553200" y="1476375"/>
          <p14:tracePt t="23361" x="6581775" y="1519238"/>
          <p14:tracePt t="23377" x="6600825" y="1538288"/>
          <p14:tracePt t="23394" x="6624638" y="1547813"/>
          <p14:tracePt t="23410" x="6638925" y="1552575"/>
          <p14:tracePt t="23427" x="6648450" y="1552575"/>
          <p14:tracePt t="23445" x="6653213" y="1538288"/>
          <p14:tracePt t="23446" x="6653213" y="1533525"/>
          <p14:tracePt t="23461" x="6648450" y="1519238"/>
          <p14:tracePt t="23477" x="6629400" y="1485900"/>
          <p14:tracePt t="23494" x="6572250" y="1433513"/>
          <p14:tracePt t="23511" x="6505575" y="1395413"/>
          <p14:tracePt t="23512" x="6491288" y="1390650"/>
          <p14:tracePt t="23527" x="6448425" y="1371600"/>
          <p14:tracePt t="23544" x="6429375" y="1362075"/>
          <p14:tracePt t="23546" x="6424613" y="1362075"/>
          <p14:tracePt t="23567" x="6424613" y="1366838"/>
          <p14:tracePt t="23577" x="6424613" y="1376363"/>
          <p14:tracePt t="23594" x="6429375" y="1400175"/>
          <p14:tracePt t="23610" x="6438900" y="1433513"/>
          <p14:tracePt t="23627" x="6453188" y="1466850"/>
          <p14:tracePt t="23643" x="6462713" y="1481138"/>
          <p14:tracePt t="2364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Real-Life scenario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2146"/>
      </p:ext>
    </p:extLst>
  </p:cSld>
  <p:clrMapOvr>
    <a:masterClrMapping/>
  </p:clrMapOvr>
  <p:transition spd="slow" advTm="367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Air Pollution in Beijing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70" y="1059492"/>
            <a:ext cx="5787310" cy="408400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0069"/>
      </p:ext>
    </p:extLst>
  </p:cSld>
  <p:clrMapOvr>
    <a:masterClrMapping/>
  </p:clrMapOvr>
  <p:transition spd="slow" advTm="2404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Problem Definition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43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/>
              <a:t>Problem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50825" y="1059492"/>
            <a:ext cx="8642400" cy="37806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</a:pPr>
            <a:r>
              <a:rPr lang="en-US" b="1" dirty="0" smtClean="0"/>
              <a:t>Network: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Large networks of sensors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stream of data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Power consumption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transmission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aggregation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Storage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28600" lvl="0" rtl="0">
              <a:spcBef>
                <a:spcPts val="0"/>
              </a:spcBef>
            </a:pPr>
            <a:r>
              <a:rPr lang="en-US" b="1" dirty="0" smtClean="0"/>
              <a:t>Querying at central node: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Real-time restriction for environment monitoring</a:t>
            </a:r>
            <a:endParaRPr lang="en-US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31" y="1059492"/>
            <a:ext cx="3075108" cy="2454750"/>
          </a:xfrm>
          <a:prstGeom prst="rect">
            <a:avLst/>
          </a:prstGeom>
        </p:spPr>
      </p:pic>
    </p:spTree>
  </p:cSld>
  <p:clrMapOvr>
    <a:masterClrMapping/>
  </p:clrMapOvr>
  <p:transition spd="slow" advTm="2657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4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7"/>
    </mc:Choice>
    <mc:Fallback xmlns="">
      <p:transition spd="slow" advTm="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50825" y="1059492"/>
            <a:ext cx="8642400" cy="2746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 system capable of simulating an </a:t>
            </a:r>
            <a:r>
              <a:rPr lang="en-US" dirty="0" err="1" smtClean="0"/>
              <a:t>IoT</a:t>
            </a:r>
            <a:r>
              <a:rPr lang="en-US" dirty="0" smtClean="0"/>
              <a:t> environment.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each sensor; Extract knowledge from raw data (Using statistical learning)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Leverage this knowledge to improve network efficiency.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Using ensemble learning, minimize the error at the concentrator.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Evaluate the query performance of the naïve approach and our system.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4408"/>
      </p:ext>
    </p:extLst>
  </p:cSld>
  <p:clrMapOvr>
    <a:masterClrMapping/>
  </p:clrMapOvr>
  <p:transition spd="slow" advTm="2425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oG_PowerPoint_16.9pjh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</TotalTime>
  <Words>1402</Words>
  <Application>Microsoft Office PowerPoint</Application>
  <PresentationFormat>On-screen Show (16:9)</PresentationFormat>
  <Paragraphs>159</Paragraphs>
  <Slides>27</Slides>
  <Notes>27</Notes>
  <HiddenSlides>0</HiddenSlides>
  <MMClips>29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Merriweather Sans</vt:lpstr>
      <vt:lpstr>UoG_PowerPoint_16.9pjh</vt:lpstr>
      <vt:lpstr>MSc Project Distributed Statistical Learning and Knowledge Diffusion in IoT  Supervisor:  Dr. Christos Anagnostopoulos</vt:lpstr>
      <vt:lpstr>Internet of Things (IoT)</vt:lpstr>
      <vt:lpstr>Internet of Things (IoT)</vt:lpstr>
      <vt:lpstr>Real-Life scenario</vt:lpstr>
      <vt:lpstr>Air Pollution in Beijing</vt:lpstr>
      <vt:lpstr>Problem Definition</vt:lpstr>
      <vt:lpstr>Problem</vt:lpstr>
      <vt:lpstr>Aims</vt:lpstr>
      <vt:lpstr>Aims</vt:lpstr>
      <vt:lpstr>Contributions</vt:lpstr>
      <vt:lpstr>Online Stochastic Gradient Descent</vt:lpstr>
      <vt:lpstr>Network Efficiency - Theta</vt:lpstr>
      <vt:lpstr>Ensemble Learning</vt:lpstr>
      <vt:lpstr>Reliability Function</vt:lpstr>
      <vt:lpstr>Findings</vt:lpstr>
      <vt:lpstr>Theta vs Messages sent %</vt:lpstr>
      <vt:lpstr>Theta vs Difference Error</vt:lpstr>
      <vt:lpstr>Messages Sent % vs Difference Error</vt:lpstr>
      <vt:lpstr>Network Overhead / J vs Error</vt:lpstr>
      <vt:lpstr>Query Accuracy algorithms</vt:lpstr>
      <vt:lpstr>Query Accuracy – Theta 0.001</vt:lpstr>
      <vt:lpstr>Query Accuracy – Theta 0.1</vt:lpstr>
      <vt:lpstr>Gamma vs Accuracy</vt:lpstr>
      <vt:lpstr>Network Overhead / J vs Accuracy Error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Team Project Large-Scale Learning: Query-driven Machine Learning over Distributed Data Supervisor:  Dr. Christos Anagnostopoulos &amp; Dr. Nikos Ntarmos</dc:title>
  <dc:creator>Kurt Portelli</dc:creator>
  <cp:lastModifiedBy>Kurt Portelli</cp:lastModifiedBy>
  <cp:revision>84</cp:revision>
  <dcterms:modified xsi:type="dcterms:W3CDTF">2016-09-03T10:04:02Z</dcterms:modified>
</cp:coreProperties>
</file>